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82" r:id="rId3"/>
  </p:sldMasterIdLst>
  <p:notesMasterIdLst>
    <p:notesMasterId r:id="rId18"/>
  </p:notesMasterIdLst>
  <p:sldIdLst>
    <p:sldId id="256" r:id="rId4"/>
    <p:sldId id="257" r:id="rId5"/>
    <p:sldId id="262" r:id="rId6"/>
    <p:sldId id="342" r:id="rId7"/>
    <p:sldId id="343" r:id="rId8"/>
    <p:sldId id="344" r:id="rId9"/>
    <p:sldId id="345" r:id="rId10"/>
    <p:sldId id="346" r:id="rId11"/>
    <p:sldId id="307" r:id="rId12"/>
    <p:sldId id="348" r:id="rId13"/>
    <p:sldId id="349" r:id="rId14"/>
    <p:sldId id="350" r:id="rId15"/>
    <p:sldId id="351" r:id="rId16"/>
    <p:sldId id="276" r:id="rId17"/>
  </p:sldIdLst>
  <p:sldSz cx="9144000" cy="5715000" type="screen16x10"/>
  <p:notesSz cx="6858000" cy="9144000"/>
  <p:embeddedFontLst>
    <p:embeddedFont>
      <p:font typeface="Calibri" panose="020F0502020204030204" pitchFamily="34" charset="0"/>
      <p:regular r:id="rId19"/>
      <p:bold r:id="rId20"/>
      <p:italic r:id="rId21"/>
      <p:boldItalic r:id="rId22"/>
    </p:embeddedFont>
    <p:embeddedFont>
      <p:font typeface="Georgia" panose="02040502050405020303" pitchFamily="18" charset="0"/>
      <p:regular r:id="rId23"/>
      <p:bold r:id="rId24"/>
      <p:italic r:id="rId25"/>
      <p:boldItalic r:id="rId26"/>
    </p:embeddedFont>
    <p:embeddedFont>
      <p:font typeface="Impact" panose="020B0806030902050204" pitchFamily="34" charset="0"/>
      <p:regular r:id="rId27"/>
    </p:embeddedFont>
    <p:embeddedFont>
      <p:font typeface="Kings" panose="02000503000000020003" pitchFamily="2" charset="77"/>
      <p:regular r:id="rId28"/>
      <p:bold r:id="rId29"/>
      <p:italic r:id="rId30"/>
      <p:boldItalic r:id="rId31"/>
    </p:embeddedFont>
    <p:embeddedFont>
      <p:font typeface="Quicksand" pitchFamily="2" charset="77"/>
      <p:regular r:id="rId32"/>
      <p:bold r:id="rId33"/>
    </p:embeddedFont>
    <p:embeddedFont>
      <p:font typeface="Times" panose="020206030504050203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FEED9"/>
    <a:srgbClr val="8CBB77"/>
    <a:srgbClr val="F1C232"/>
    <a:srgbClr val="E6B8AF"/>
    <a:srgbClr val="DAD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50C5B4-BD8B-40A0-BE95-A8E350C882B3}">
  <a:tblStyle styleId="{BC50C5B4-BD8B-40A0-BE95-A8E350C882B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677C8A4-767F-4AF1-BEED-ED81FFC7F6F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36A442-7491-4890-8A11-B0059FC70720}" styleName="Table_2">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7C00144-9701-4C78-9548-8CF7CC4C9E42}"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1E50917-E491-4CED-9752-83999A42D99A}"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825"/>
  </p:normalViewPr>
  <p:slideViewPr>
    <p:cSldViewPr snapToGrid="0">
      <p:cViewPr varScale="1">
        <p:scale>
          <a:sx n="120" d="100"/>
          <a:sy n="120" d="100"/>
        </p:scale>
        <p:origin x="20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7T20:50:48.985"/>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7T20:50:48.985"/>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7T20:50:48.985"/>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7T20:50:48.985"/>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64f51ece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764f51ece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GB">
              <a:solidFill>
                <a:srgbClr val="212121"/>
              </a:solidFill>
              <a:latin typeface="Calibri"/>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64f51ece6_0_7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764f51ece6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GB" i="1">
                <a:latin typeface="Times"/>
                <a:cs typeface="Times"/>
              </a:rPr>
              <a:t>ed</a:t>
            </a:r>
            <a:r>
              <a:rPr lang="en-GB" i="1">
                <a:effectLst/>
                <a:latin typeface="Times"/>
                <a:cs typeface="Times"/>
              </a:rPr>
              <a:t>.</a:t>
            </a:r>
            <a:endParaRPr lang="en-GB">
              <a:effectLst/>
              <a:latin typeface="Times"/>
              <a:cs typeface="Times"/>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86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64f51ece6_0_7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764f51ece6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endParaRPr lang="en-GB" i="1">
              <a:effectLst/>
              <a:latin typeface="Times" panose="020F0502020204030204" pitchFamily="34" charset="0"/>
              <a:cs typeface="Times"/>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470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64f51ece6_0_7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764f51ece6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GB" i="1">
              <a:latin typeface="Times"/>
              <a:cs typeface="Times"/>
            </a:endParaRPr>
          </a:p>
        </p:txBody>
      </p:sp>
    </p:spTree>
    <p:extLst>
      <p:ext uri="{BB962C8B-B14F-4D97-AF65-F5344CB8AC3E}">
        <p14:creationId xmlns:p14="http://schemas.microsoft.com/office/powerpoint/2010/main" val="213877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637777e1b_0_8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7637777e1b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9c09b9e82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d9c09b9e8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e53008804_0_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de5300880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a:t>Opportunity to self-reflect/review but also to compare with others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9c09b9e82_0_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9c09b9e8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None/>
            </a:pPr>
            <a:endParaRPr lang="en-GB" sz="1100" b="0" i="0" u="none" strike="noStrike" cap="none">
              <a:solidFill>
                <a:srgbClr val="000000"/>
              </a:solidFill>
              <a:effectLst/>
              <a:latin typeface="Arial"/>
              <a:ea typeface="Arial"/>
              <a:cs typeface="Arial"/>
            </a:endParaRPr>
          </a:p>
          <a:p>
            <a:pPr lvl="1"/>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07339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9c09b9e82_0_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9c09b9e8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None/>
            </a:pPr>
            <a:endParaRPr lang="en-GB" sz="1100" b="0" i="0" u="none" strike="noStrike" cap="none">
              <a:solidFill>
                <a:srgbClr val="000000"/>
              </a:solidFill>
              <a:effectLst/>
              <a:latin typeface="Arial"/>
              <a:ea typeface="Arial"/>
              <a:cs typeface="Arial"/>
            </a:endParaRPr>
          </a:p>
          <a:p>
            <a:pPr lvl="1"/>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7468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9c09b9e82_0_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9c09b9e8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None/>
            </a:pPr>
            <a:endParaRPr lang="en-GB" sz="1100" b="0" i="0" u="none" strike="noStrike" cap="none">
              <a:solidFill>
                <a:srgbClr val="000000"/>
              </a:solidFill>
              <a:effectLst/>
              <a:latin typeface="Arial"/>
              <a:ea typeface="Arial"/>
              <a:cs typeface="Arial"/>
            </a:endParaRPr>
          </a:p>
          <a:p>
            <a:pPr lvl="1"/>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9340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9c09b9e82_0_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9c09b9e8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None/>
            </a:pPr>
            <a:endParaRPr lang="en-GB" sz="1100" b="0" i="0" u="none" strike="noStrike" cap="none">
              <a:solidFill>
                <a:srgbClr val="000000"/>
              </a:solidFill>
              <a:effectLst/>
              <a:latin typeface="Arial"/>
              <a:ea typeface="Arial"/>
              <a:cs typeface="Arial"/>
            </a:endParaRPr>
          </a:p>
          <a:p>
            <a:pPr lvl="1"/>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5271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64f51ece6_0_7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764f51ece6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endParaRPr lang="en-GB" i="1">
              <a:effectLst/>
              <a:latin typeface="Times" panose="020F0502020204030204" pitchFamily="34" charset="0"/>
              <a:cs typeface="Time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1452350" y="266575"/>
            <a:ext cx="6200400" cy="36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E69138"/>
              </a:buClr>
              <a:buSzPts val="1800"/>
              <a:buFont typeface="Impact"/>
              <a:buNone/>
              <a:defRPr sz="1800" b="0" i="0" u="none" strike="noStrike" cap="none">
                <a:solidFill>
                  <a:srgbClr val="E69138"/>
                </a:solidFill>
                <a:latin typeface="Impact"/>
                <a:ea typeface="Impact"/>
                <a:cs typeface="Impact"/>
                <a:sym typeface="Impact"/>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1" name="Google Shape;71;p1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1452350" y="266575"/>
            <a:ext cx="6200400" cy="36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E69138"/>
              </a:buClr>
              <a:buSzPts val="1800"/>
              <a:buFont typeface="Impact"/>
              <a:buNone/>
              <a:defRPr sz="1800" b="0" i="0" u="none" strike="noStrike" cap="none">
                <a:solidFill>
                  <a:srgbClr val="E69138"/>
                </a:solidFill>
                <a:latin typeface="Impact"/>
                <a:ea typeface="Impact"/>
                <a:cs typeface="Impact"/>
                <a:sym typeface="Impact"/>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1" name="Google Shape;71;p1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74" name="Google Shape;74;p1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3" name="Google Shape;83;p17"/>
          <p:cNvSpPr txBox="1">
            <a:spLocks noGrp="1"/>
          </p:cNvSpPr>
          <p:nvPr>
            <p:ph type="body" idx="1"/>
          </p:nvPr>
        </p:nvSpPr>
        <p:spPr>
          <a:xfrm>
            <a:off x="311700" y="1280528"/>
            <a:ext cx="39999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84" name="Google Shape;84;p17"/>
          <p:cNvSpPr txBox="1">
            <a:spLocks noGrp="1"/>
          </p:cNvSpPr>
          <p:nvPr>
            <p:ph type="body" idx="2"/>
          </p:nvPr>
        </p:nvSpPr>
        <p:spPr>
          <a:xfrm>
            <a:off x="4832400" y="1280528"/>
            <a:ext cx="39999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85" name="Google Shape;85;p1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8" name="Google Shape;88;p18"/>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617333"/>
            <a:ext cx="2808000" cy="839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91" name="Google Shape;91;p19"/>
          <p:cNvSpPr txBox="1">
            <a:spLocks noGrp="1"/>
          </p:cNvSpPr>
          <p:nvPr>
            <p:ph type="body" idx="1"/>
          </p:nvPr>
        </p:nvSpPr>
        <p:spPr>
          <a:xfrm>
            <a:off x="311700" y="1544000"/>
            <a:ext cx="2808000" cy="3532800"/>
          </a:xfrm>
          <a:prstGeom prst="rect">
            <a:avLst/>
          </a:prstGeom>
          <a:noFill/>
          <a:ln>
            <a:noFill/>
          </a:ln>
        </p:spPr>
        <p:txBody>
          <a:bodyPr spcFirstLastPara="1" wrap="square" lIns="91425" tIns="91425" rIns="91425" bIns="91425" anchor="ctr" anchorCtr="0">
            <a:noAutofit/>
          </a:bodyPr>
          <a:lstStyle>
            <a:lvl1pPr marL="457200" marR="0" lvl="0"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92" name="Google Shape;92;p1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490250" y="500167"/>
            <a:ext cx="6367800" cy="4545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9pPr>
          </a:lstStyle>
          <a:p>
            <a:endParaRPr/>
          </a:p>
        </p:txBody>
      </p:sp>
      <p:sp>
        <p:nvSpPr>
          <p:cNvPr id="95" name="Google Shape;95;p2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21"/>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1"/>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99" name="Google Shape;99;p21"/>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100" name="Google Shape;100;p21"/>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1" name="Google Shape;101;p2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311700" y="4700639"/>
            <a:ext cx="5998800" cy="6723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stStyle>
          <a:p>
            <a:endParaRPr/>
          </a:p>
        </p:txBody>
      </p:sp>
      <p:sp>
        <p:nvSpPr>
          <p:cNvPr id="104" name="Google Shape;104;p2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sp>
        <p:nvSpPr>
          <p:cNvPr id="106" name="Google Shape;106;p23"/>
          <p:cNvSpPr txBox="1">
            <a:spLocks noGrp="1"/>
          </p:cNvSpPr>
          <p:nvPr>
            <p:ph type="title" hasCustomPrompt="1"/>
          </p:nvPr>
        </p:nvSpPr>
        <p:spPr>
          <a:xfrm>
            <a:off x="311700" y="1229028"/>
            <a:ext cx="8520600" cy="2181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9pPr>
          </a:lstStyle>
          <a:p>
            <a:r>
              <a:t>xx%</a:t>
            </a:r>
          </a:p>
        </p:txBody>
      </p:sp>
      <p:sp>
        <p:nvSpPr>
          <p:cNvPr id="107" name="Google Shape;107;p23"/>
          <p:cNvSpPr txBox="1">
            <a:spLocks noGrp="1"/>
          </p:cNvSpPr>
          <p:nvPr>
            <p:ph type="body" idx="1"/>
          </p:nvPr>
        </p:nvSpPr>
        <p:spPr>
          <a:xfrm>
            <a:off x="311700" y="3502472"/>
            <a:ext cx="8520600" cy="1445100"/>
          </a:xfrm>
          <a:prstGeom prst="rect">
            <a:avLst/>
          </a:prstGeom>
          <a:noFill/>
          <a:ln>
            <a:noFill/>
          </a:ln>
        </p:spPr>
        <p:txBody>
          <a:bodyPr spcFirstLastPara="1" wrap="square" lIns="91425" tIns="91425" rIns="91425" bIns="91425" anchor="ctr" anchorCtr="0">
            <a:noAutofit/>
          </a:bodyPr>
          <a:lstStyle>
            <a:lvl1pPr marL="457200" marR="0" lvl="0"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8" name="Google Shape;108;p2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KDL" type="blank">
  <p:cSld name="BLANK">
    <p:spTree>
      <p:nvGrpSpPr>
        <p:cNvPr id="1" name="Shape 109"/>
        <p:cNvGrpSpPr/>
        <p:nvPr/>
      </p:nvGrpSpPr>
      <p:grpSpPr>
        <a:xfrm>
          <a:off x="0" y="0"/>
          <a:ext cx="0" cy="0"/>
          <a:chOff x="0" y="0"/>
          <a:chExt cx="0" cy="0"/>
        </a:xfrm>
      </p:grpSpPr>
      <p:sp>
        <p:nvSpPr>
          <p:cNvPr id="110" name="Google Shape;110;p2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74" name="Google Shape;74;p1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0"/>
          <p:cNvSpPr txBox="1">
            <a:spLocks noGrp="1"/>
          </p:cNvSpPr>
          <p:nvPr>
            <p:ph type="subTitle" idx="1"/>
          </p:nvPr>
        </p:nvSpPr>
        <p:spPr>
          <a:xfrm>
            <a:off x="1452350" y="266575"/>
            <a:ext cx="6200400" cy="36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E69138"/>
              </a:buClr>
              <a:buSzPts val="1800"/>
              <a:buFont typeface="Impact"/>
              <a:buNone/>
              <a:defRPr sz="1800" b="0" i="0" u="none" strike="noStrike" cap="none">
                <a:solidFill>
                  <a:srgbClr val="E69138"/>
                </a:solidFill>
                <a:latin typeface="Impact"/>
                <a:ea typeface="Impact"/>
                <a:cs typeface="Impact"/>
                <a:sym typeface="Impact"/>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8" name="Google Shape;18;p3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
        <p:cNvGrpSpPr/>
        <p:nvPr/>
      </p:nvGrpSpPr>
      <p:grpSpPr>
        <a:xfrm>
          <a:off x="0" y="0"/>
          <a:ext cx="0" cy="0"/>
          <a:chOff x="0" y="0"/>
          <a:chExt cx="0" cy="0"/>
        </a:xfrm>
      </p:grpSpPr>
      <p:sp>
        <p:nvSpPr>
          <p:cNvPr id="20" name="Google Shape;20;p31"/>
          <p:cNvSpPr txBox="1">
            <a:spLocks noGrp="1"/>
          </p:cNvSpPr>
          <p:nvPr>
            <p:ph type="body" idx="1"/>
          </p:nvPr>
        </p:nvSpPr>
        <p:spPr>
          <a:xfrm>
            <a:off x="311700" y="4700639"/>
            <a:ext cx="5998800" cy="6723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stStyle>
          <a:p>
            <a:endParaRPr/>
          </a:p>
        </p:txBody>
      </p:sp>
      <p:sp>
        <p:nvSpPr>
          <p:cNvPr id="21" name="Google Shape;21;p3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 name="Google Shape;24;p32"/>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5" name="Google Shape;25;p3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1pPr>
            <a:lvl2pPr marL="0" lvl="1"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2pPr>
            <a:lvl3pPr marL="0" lvl="2"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3pPr>
            <a:lvl4pPr marL="0" lvl="3"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4pPr>
            <a:lvl5pPr marL="0" lvl="4"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5pPr>
            <a:lvl6pPr marL="0" lvl="5"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6pPr>
            <a:lvl7pPr marL="0" lvl="6"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7pPr>
            <a:lvl8pPr marL="0" lvl="7"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8pPr>
            <a:lvl9pPr marL="0" lvl="8" indent="0" algn="r">
              <a:lnSpc>
                <a:spcPct val="100000"/>
              </a:lnSpc>
              <a:spcBef>
                <a:spcPts val="0"/>
              </a:spcBef>
              <a:spcAft>
                <a:spcPts val="0"/>
              </a:spcAft>
              <a:buSzPts val="800"/>
              <a:buNone/>
              <a:defRPr sz="800" b="0" i="0" u="none" strike="noStrike" cap="none">
                <a:solidFill>
                  <a:srgbClr val="999999"/>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32"/>
          <p:cNvSpPr txBox="1"/>
          <p:nvPr/>
        </p:nvSpPr>
        <p:spPr>
          <a:xfrm>
            <a:off x="364275" y="1379200"/>
            <a:ext cx="8431200" cy="409200"/>
          </a:xfrm>
          <a:prstGeom prst="rect">
            <a:avLst/>
          </a:prstGeom>
          <a:solidFill>
            <a:srgbClr val="F3F3F3"/>
          </a:solidFill>
          <a:ln>
            <a:noFill/>
          </a:ln>
        </p:spPr>
        <p:txBody>
          <a:bodyPr spcFirstLastPara="1" wrap="square" lIns="82275" tIns="82275" rIns="82275" bIns="82275" anchor="t" anchorCtr="0">
            <a:noAutofit/>
          </a:bodyPr>
          <a:lstStyle/>
          <a:p>
            <a:pPr marL="411480" marR="0" lvl="0" indent="0" algn="l" rtl="0">
              <a:lnSpc>
                <a:spcPct val="150000"/>
              </a:lnSpc>
              <a:spcBef>
                <a:spcPts val="0"/>
              </a:spcBef>
              <a:spcAft>
                <a:spcPts val="0"/>
              </a:spcAft>
              <a:buClr>
                <a:srgbClr val="000000"/>
              </a:buClr>
              <a:buSzPts val="1260"/>
              <a:buFont typeface="Arial"/>
              <a:buNone/>
            </a:pPr>
            <a:r>
              <a:rPr lang="en-GB" sz="1260" b="0" i="0" u="none" strike="noStrike" cap="none">
                <a:solidFill>
                  <a:srgbClr val="0A2D50"/>
                </a:solidFill>
                <a:latin typeface="Georgia"/>
                <a:ea typeface="Georgia"/>
                <a:cs typeface="Georgia"/>
                <a:sym typeface="Georgia"/>
              </a:rPr>
              <a:t>14 staff: Project Manager, Analysts, Software Engineer, Developers, Systems Manager.</a:t>
            </a:r>
            <a:endParaRPr sz="1260" b="0" i="0" u="none" strike="noStrike" cap="none">
              <a:solidFill>
                <a:srgbClr val="0A2D50"/>
              </a:solidFill>
              <a:latin typeface="Georgia"/>
              <a:ea typeface="Georgia"/>
              <a:cs typeface="Georgia"/>
              <a:sym typeface="Georgia"/>
            </a:endParaRPr>
          </a:p>
        </p:txBody>
      </p:sp>
      <p:cxnSp>
        <p:nvCxnSpPr>
          <p:cNvPr id="27" name="Google Shape;27;p32"/>
          <p:cNvCxnSpPr/>
          <p:nvPr/>
        </p:nvCxnSpPr>
        <p:spPr>
          <a:xfrm>
            <a:off x="623907" y="1519921"/>
            <a:ext cx="0" cy="272100"/>
          </a:xfrm>
          <a:prstGeom prst="straightConnector1">
            <a:avLst/>
          </a:prstGeom>
          <a:noFill/>
          <a:ln w="9525" cap="flat" cmpd="sng">
            <a:solidFill>
              <a:srgbClr val="00B9E1"/>
            </a:solidFill>
            <a:prstDash val="solid"/>
            <a:round/>
            <a:headEnd type="oval" w="med" len="med"/>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5"/>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0" name="Google Shape;30;p3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3" name="Google Shape;33;p36"/>
          <p:cNvSpPr txBox="1">
            <a:spLocks noGrp="1"/>
          </p:cNvSpPr>
          <p:nvPr>
            <p:ph type="body" idx="1"/>
          </p:nvPr>
        </p:nvSpPr>
        <p:spPr>
          <a:xfrm>
            <a:off x="311700" y="1280528"/>
            <a:ext cx="39999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34" name="Google Shape;34;p36"/>
          <p:cNvSpPr txBox="1">
            <a:spLocks noGrp="1"/>
          </p:cNvSpPr>
          <p:nvPr>
            <p:ph type="body" idx="2"/>
          </p:nvPr>
        </p:nvSpPr>
        <p:spPr>
          <a:xfrm>
            <a:off x="4832400" y="1280528"/>
            <a:ext cx="39999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35" name="Google Shape;35;p36"/>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8" name="Google Shape;38;p3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38"/>
          <p:cNvSpPr txBox="1">
            <a:spLocks noGrp="1"/>
          </p:cNvSpPr>
          <p:nvPr>
            <p:ph type="title"/>
          </p:nvPr>
        </p:nvSpPr>
        <p:spPr>
          <a:xfrm>
            <a:off x="311700" y="617333"/>
            <a:ext cx="2808000" cy="839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41" name="Google Shape;41;p38"/>
          <p:cNvSpPr txBox="1">
            <a:spLocks noGrp="1"/>
          </p:cNvSpPr>
          <p:nvPr>
            <p:ph type="body" idx="1"/>
          </p:nvPr>
        </p:nvSpPr>
        <p:spPr>
          <a:xfrm>
            <a:off x="311700" y="1544000"/>
            <a:ext cx="2808000" cy="3532800"/>
          </a:xfrm>
          <a:prstGeom prst="rect">
            <a:avLst/>
          </a:prstGeom>
          <a:noFill/>
          <a:ln>
            <a:noFill/>
          </a:ln>
        </p:spPr>
        <p:txBody>
          <a:bodyPr spcFirstLastPara="1" wrap="square" lIns="91425" tIns="91425" rIns="91425" bIns="91425" anchor="ctr" anchorCtr="0">
            <a:noAutofit/>
          </a:bodyPr>
          <a:lstStyle>
            <a:lvl1pPr marL="457200" marR="0" lvl="0"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42" name="Google Shape;42;p38"/>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490250" y="500167"/>
            <a:ext cx="6367800" cy="4545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40"/>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40"/>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49" name="Google Shape;49;p40"/>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50" name="Google Shape;50;p40"/>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1" name="Google Shape;51;p4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41"/>
          <p:cNvSpPr txBox="1">
            <a:spLocks noGrp="1"/>
          </p:cNvSpPr>
          <p:nvPr>
            <p:ph type="title" hasCustomPrompt="1"/>
          </p:nvPr>
        </p:nvSpPr>
        <p:spPr>
          <a:xfrm>
            <a:off x="311700" y="1229028"/>
            <a:ext cx="8520600" cy="2181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9pPr>
          </a:lstStyle>
          <a:p>
            <a:r>
              <a:t>xx%</a:t>
            </a:r>
          </a:p>
        </p:txBody>
      </p:sp>
      <p:sp>
        <p:nvSpPr>
          <p:cNvPr id="54" name="Google Shape;54;p41"/>
          <p:cNvSpPr txBox="1">
            <a:spLocks noGrp="1"/>
          </p:cNvSpPr>
          <p:nvPr>
            <p:ph type="body" idx="1"/>
          </p:nvPr>
        </p:nvSpPr>
        <p:spPr>
          <a:xfrm>
            <a:off x="311700" y="3502472"/>
            <a:ext cx="8520600" cy="1445100"/>
          </a:xfrm>
          <a:prstGeom prst="rect">
            <a:avLst/>
          </a:prstGeom>
          <a:noFill/>
          <a:ln>
            <a:noFill/>
          </a:ln>
        </p:spPr>
        <p:txBody>
          <a:bodyPr spcFirstLastPara="1" wrap="square" lIns="91425" tIns="91425" rIns="91425" bIns="91425" anchor="ctr" anchorCtr="0">
            <a:noAutofit/>
          </a:bodyPr>
          <a:lstStyle>
            <a:lvl1pPr marL="457200" marR="0" lvl="0"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 name="Google Shape;55;p4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3" name="Google Shape;83;p17"/>
          <p:cNvSpPr txBox="1">
            <a:spLocks noGrp="1"/>
          </p:cNvSpPr>
          <p:nvPr>
            <p:ph type="body" idx="1"/>
          </p:nvPr>
        </p:nvSpPr>
        <p:spPr>
          <a:xfrm>
            <a:off x="311700" y="1280528"/>
            <a:ext cx="39999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84" name="Google Shape;84;p17"/>
          <p:cNvSpPr txBox="1">
            <a:spLocks noGrp="1"/>
          </p:cNvSpPr>
          <p:nvPr>
            <p:ph type="body" idx="2"/>
          </p:nvPr>
        </p:nvSpPr>
        <p:spPr>
          <a:xfrm>
            <a:off x="4832400" y="1280528"/>
            <a:ext cx="3999900" cy="37959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85" name="Google Shape;85;p1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KDL" type="blank">
  <p:cSld name="BLANK">
    <p:spTree>
      <p:nvGrpSpPr>
        <p:cNvPr id="1" name="Shape 56"/>
        <p:cNvGrpSpPr/>
        <p:nvPr/>
      </p:nvGrpSpPr>
      <p:grpSpPr>
        <a:xfrm>
          <a:off x="0" y="0"/>
          <a:ext cx="0" cy="0"/>
          <a:chOff x="0" y="0"/>
          <a:chExt cx="0" cy="0"/>
        </a:xfrm>
      </p:grpSpPr>
      <p:sp>
        <p:nvSpPr>
          <p:cNvPr id="57" name="Google Shape;57;p4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8" name="Google Shape;88;p18"/>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617333"/>
            <a:ext cx="2808000" cy="839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91" name="Google Shape;91;p19"/>
          <p:cNvSpPr txBox="1">
            <a:spLocks noGrp="1"/>
          </p:cNvSpPr>
          <p:nvPr>
            <p:ph type="body" idx="1"/>
          </p:nvPr>
        </p:nvSpPr>
        <p:spPr>
          <a:xfrm>
            <a:off x="311700" y="1544000"/>
            <a:ext cx="2808000" cy="3532800"/>
          </a:xfrm>
          <a:prstGeom prst="rect">
            <a:avLst/>
          </a:prstGeom>
          <a:noFill/>
          <a:ln>
            <a:noFill/>
          </a:ln>
        </p:spPr>
        <p:txBody>
          <a:bodyPr spcFirstLastPara="1" wrap="square" lIns="91425" tIns="91425" rIns="91425" bIns="91425" anchor="ctr" anchorCtr="0">
            <a:noAutofit/>
          </a:bodyPr>
          <a:lstStyle>
            <a:lvl1pPr marL="457200" marR="0" lvl="0"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92" name="Google Shape;92;p1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490250" y="500167"/>
            <a:ext cx="6367800" cy="4545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9pPr>
          </a:lstStyle>
          <a:p>
            <a:endParaRPr/>
          </a:p>
        </p:txBody>
      </p:sp>
      <p:sp>
        <p:nvSpPr>
          <p:cNvPr id="95" name="Google Shape;95;p2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21"/>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1"/>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200"/>
              <a:buFont typeface="Arial"/>
              <a:buChar char="■"/>
              <a:defRPr sz="4200" b="0" i="0" u="none" strike="noStrike" cap="none">
                <a:solidFill>
                  <a:srgbClr val="000000"/>
                </a:solidFill>
                <a:latin typeface="Arial"/>
                <a:ea typeface="Arial"/>
                <a:cs typeface="Arial"/>
                <a:sym typeface="Arial"/>
              </a:defRPr>
            </a:lvl9pPr>
          </a:lstStyle>
          <a:p>
            <a:endParaRPr/>
          </a:p>
        </p:txBody>
      </p:sp>
      <p:sp>
        <p:nvSpPr>
          <p:cNvPr id="99" name="Google Shape;99;p21"/>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100" name="Google Shape;100;p21"/>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1" name="Google Shape;101;p2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sp>
        <p:nvSpPr>
          <p:cNvPr id="106" name="Google Shape;106;p23"/>
          <p:cNvSpPr txBox="1">
            <a:spLocks noGrp="1"/>
          </p:cNvSpPr>
          <p:nvPr>
            <p:ph type="title" hasCustomPrompt="1"/>
          </p:nvPr>
        </p:nvSpPr>
        <p:spPr>
          <a:xfrm>
            <a:off x="311700" y="1229028"/>
            <a:ext cx="8520600" cy="2181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Char char="■"/>
              <a:defRPr sz="12000" b="0" i="0" u="none" strike="noStrike" cap="none">
                <a:solidFill>
                  <a:srgbClr val="000000"/>
                </a:solidFill>
                <a:latin typeface="Arial"/>
                <a:ea typeface="Arial"/>
                <a:cs typeface="Arial"/>
                <a:sym typeface="Arial"/>
              </a:defRPr>
            </a:lvl9pPr>
          </a:lstStyle>
          <a:p>
            <a:r>
              <a:t>xx%</a:t>
            </a:r>
          </a:p>
        </p:txBody>
      </p:sp>
      <p:sp>
        <p:nvSpPr>
          <p:cNvPr id="107" name="Google Shape;107;p23"/>
          <p:cNvSpPr txBox="1">
            <a:spLocks noGrp="1"/>
          </p:cNvSpPr>
          <p:nvPr>
            <p:ph type="body" idx="1"/>
          </p:nvPr>
        </p:nvSpPr>
        <p:spPr>
          <a:xfrm>
            <a:off x="311700" y="3502472"/>
            <a:ext cx="8520600" cy="1445100"/>
          </a:xfrm>
          <a:prstGeom prst="rect">
            <a:avLst/>
          </a:prstGeom>
          <a:noFill/>
          <a:ln>
            <a:noFill/>
          </a:ln>
        </p:spPr>
        <p:txBody>
          <a:bodyPr spcFirstLastPara="1" wrap="square" lIns="91425" tIns="91425" rIns="91425" bIns="91425" anchor="ctr" anchorCtr="0">
            <a:noAutofit/>
          </a:bodyPr>
          <a:lstStyle>
            <a:lvl1pPr marL="457200" marR="0" lvl="0"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8" name="Google Shape;108;p2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DL" type="blank">
  <p:cSld name="BLANK">
    <p:spTree>
      <p:nvGrpSpPr>
        <p:cNvPr id="1" name="Shape 109"/>
        <p:cNvGrpSpPr/>
        <p:nvPr/>
      </p:nvGrpSpPr>
      <p:grpSpPr>
        <a:xfrm>
          <a:off x="0" y="0"/>
          <a:ext cx="0" cy="0"/>
          <a:chOff x="0" y="0"/>
          <a:chExt cx="0" cy="0"/>
        </a:xfrm>
      </p:grpSpPr>
      <p:sp>
        <p:nvSpPr>
          <p:cNvPr id="110" name="Google Shape;110;p2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
        <p:cNvGrpSpPr/>
        <p:nvPr/>
      </p:nvGrpSpPr>
      <p:grpSpPr>
        <a:xfrm>
          <a:off x="0" y="0"/>
          <a:ext cx="0" cy="0"/>
          <a:chOff x="0" y="0"/>
          <a:chExt cx="0" cy="0"/>
        </a:xfrm>
      </p:grpSpPr>
      <p:cxnSp>
        <p:nvCxnSpPr>
          <p:cNvPr id="59" name="Google Shape;59;p13"/>
          <p:cNvCxnSpPr/>
          <p:nvPr/>
        </p:nvCxnSpPr>
        <p:spPr>
          <a:xfrm>
            <a:off x="0" y="540403"/>
            <a:ext cx="9144000" cy="0"/>
          </a:xfrm>
          <a:prstGeom prst="straightConnector1">
            <a:avLst/>
          </a:prstGeom>
          <a:noFill/>
          <a:ln w="9525" cap="flat" cmpd="sng">
            <a:solidFill>
              <a:srgbClr val="FFFFFF"/>
            </a:solidFill>
            <a:prstDash val="solid"/>
            <a:round/>
            <a:headEnd type="none" w="sm" len="sm"/>
            <a:tailEnd type="none" w="sm" len="sm"/>
          </a:ln>
        </p:spPr>
      </p:cxnSp>
      <p:cxnSp>
        <p:nvCxnSpPr>
          <p:cNvPr id="60" name="Google Shape;60;p13"/>
          <p:cNvCxnSpPr/>
          <p:nvPr/>
        </p:nvCxnSpPr>
        <p:spPr>
          <a:xfrm>
            <a:off x="356149" y="-11100"/>
            <a:ext cx="0" cy="5737200"/>
          </a:xfrm>
          <a:prstGeom prst="straightConnector1">
            <a:avLst/>
          </a:prstGeom>
          <a:noFill/>
          <a:ln w="9525" cap="flat" cmpd="sng">
            <a:solidFill>
              <a:srgbClr val="FFFFFF"/>
            </a:solidFill>
            <a:prstDash val="solid"/>
            <a:round/>
            <a:headEnd type="none" w="sm" len="sm"/>
            <a:tailEnd type="none" w="sm" len="sm"/>
          </a:ln>
        </p:spPr>
      </p:cxnSp>
      <p:cxnSp>
        <p:nvCxnSpPr>
          <p:cNvPr id="61" name="Google Shape;61;p13"/>
          <p:cNvCxnSpPr/>
          <p:nvPr/>
        </p:nvCxnSpPr>
        <p:spPr>
          <a:xfrm>
            <a:off x="-3900" y="5534721"/>
            <a:ext cx="9151800" cy="0"/>
          </a:xfrm>
          <a:prstGeom prst="straightConnector1">
            <a:avLst/>
          </a:prstGeom>
          <a:noFill/>
          <a:ln>
            <a:noFill/>
          </a:ln>
        </p:spPr>
      </p:cxnSp>
      <p:cxnSp>
        <p:nvCxnSpPr>
          <p:cNvPr id="62" name="Google Shape;62;p13"/>
          <p:cNvCxnSpPr/>
          <p:nvPr/>
        </p:nvCxnSpPr>
        <p:spPr>
          <a:xfrm>
            <a:off x="8808617" y="-11100"/>
            <a:ext cx="0" cy="5737200"/>
          </a:xfrm>
          <a:prstGeom prst="straightConnector1">
            <a:avLst/>
          </a:prstGeom>
          <a:noFill/>
          <a:ln w="9525" cap="flat" cmpd="sng">
            <a:solidFill>
              <a:srgbClr val="FFFFFF"/>
            </a:solidFill>
            <a:prstDash val="solid"/>
            <a:round/>
            <a:headEnd type="none" w="sm" len="sm"/>
            <a:tailEnd type="none" w="sm" len="sm"/>
          </a:ln>
        </p:spPr>
      </p:cxnSp>
      <p:cxnSp>
        <p:nvCxnSpPr>
          <p:cNvPr id="63" name="Google Shape;63;p13"/>
          <p:cNvCxnSpPr/>
          <p:nvPr/>
        </p:nvCxnSpPr>
        <p:spPr>
          <a:xfrm>
            <a:off x="-1925" y="923378"/>
            <a:ext cx="9144000" cy="0"/>
          </a:xfrm>
          <a:prstGeom prst="straightConnector1">
            <a:avLst/>
          </a:prstGeom>
          <a:noFill/>
          <a:ln w="9525" cap="flat" cmpd="sng">
            <a:solidFill>
              <a:srgbClr val="FFFFFF"/>
            </a:solidFill>
            <a:prstDash val="solid"/>
            <a:round/>
            <a:headEnd type="none" w="sm" len="sm"/>
            <a:tailEnd type="none" w="sm" len="sm"/>
          </a:ln>
        </p:spPr>
      </p:cxnSp>
      <p:cxnSp>
        <p:nvCxnSpPr>
          <p:cNvPr id="64" name="Google Shape;64;p13"/>
          <p:cNvCxnSpPr/>
          <p:nvPr/>
        </p:nvCxnSpPr>
        <p:spPr>
          <a:xfrm>
            <a:off x="-7750" y="615488"/>
            <a:ext cx="9151800" cy="0"/>
          </a:xfrm>
          <a:prstGeom prst="straightConnector1">
            <a:avLst/>
          </a:prstGeom>
          <a:noFill/>
          <a:ln w="9525" cap="flat" cmpd="sng">
            <a:solidFill>
              <a:srgbClr val="CCCCCC"/>
            </a:solidFill>
            <a:prstDash val="solid"/>
            <a:round/>
            <a:headEnd type="none" w="sm" len="sm"/>
            <a:tailEnd type="none" w="sm" len="sm"/>
          </a:ln>
        </p:spPr>
      </p:cxnSp>
      <p:sp>
        <p:nvSpPr>
          <p:cNvPr id="65" name="Google Shape;65;p1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1pPr>
            <a:lvl2pPr marL="0" marR="0" lvl="1"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2pPr>
            <a:lvl3pPr marL="0" marR="0" lvl="2"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3pPr>
            <a:lvl4pPr marL="0" marR="0" lvl="3"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4pPr>
            <a:lvl5pPr marL="0" marR="0" lvl="4"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5pPr>
            <a:lvl6pPr marL="0" marR="0" lvl="5"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6pPr>
            <a:lvl7pPr marL="0" marR="0" lvl="6"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7pPr>
            <a:lvl8pPr marL="0" marR="0" lvl="7"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8pPr>
            <a:lvl9pPr marL="0" marR="0" lvl="8"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GB"/>
              <a:t>‹#›</a:t>
            </a:fld>
            <a:endParaRPr/>
          </a:p>
        </p:txBody>
      </p:sp>
      <p:pic>
        <p:nvPicPr>
          <p:cNvPr id="66" name="Google Shape;66;p13" descr="kdl-heading.png"/>
          <p:cNvPicPr preferRelativeResize="0"/>
          <p:nvPr/>
        </p:nvPicPr>
        <p:blipFill rotWithShape="1">
          <a:blip r:embed="rId11">
            <a:alphaModFix/>
          </a:blip>
          <a:srcRect/>
          <a:stretch/>
        </p:blipFill>
        <p:spPr>
          <a:xfrm>
            <a:off x="364293" y="91005"/>
            <a:ext cx="982725" cy="483506"/>
          </a:xfrm>
          <a:prstGeom prst="rect">
            <a:avLst/>
          </a:prstGeom>
          <a:noFill/>
          <a:ln>
            <a:noFill/>
          </a:ln>
        </p:spPr>
      </p:pic>
      <p:pic>
        <p:nvPicPr>
          <p:cNvPr id="67" name="Google Shape;67;p13" descr="KCL-logo-red.jpg"/>
          <p:cNvPicPr preferRelativeResize="0"/>
          <p:nvPr/>
        </p:nvPicPr>
        <p:blipFill rotWithShape="1">
          <a:blip r:embed="rId12">
            <a:alphaModFix/>
          </a:blip>
          <a:srcRect/>
          <a:stretch/>
        </p:blipFill>
        <p:spPr>
          <a:xfrm>
            <a:off x="8337356" y="-20194"/>
            <a:ext cx="814976" cy="637650"/>
          </a:xfrm>
          <a:prstGeom prst="rect">
            <a:avLst/>
          </a:prstGeom>
          <a:noFill/>
          <a:ln>
            <a:noFill/>
          </a:ln>
        </p:spPr>
      </p:pic>
      <p:sp>
        <p:nvSpPr>
          <p:cNvPr id="68" name="Google Shape;68;p13"/>
          <p:cNvSpPr txBox="1"/>
          <p:nvPr/>
        </p:nvSpPr>
        <p:spPr>
          <a:xfrm>
            <a:off x="3688873" y="5449994"/>
            <a:ext cx="5202900" cy="24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800" b="0" i="0" u="none" strike="noStrike" cap="none" dirty="0">
                <a:solidFill>
                  <a:srgbClr val="999999"/>
                </a:solidFill>
                <a:latin typeface="Quicksand"/>
                <a:ea typeface="Times New Roman" panose="02020603050405020304" pitchFamily="18" charset="0"/>
                <a:sym typeface="Arial"/>
              </a:rPr>
              <a:t>Society for RSE UK 2023 conference</a:t>
            </a:r>
            <a:r>
              <a:rPr lang="en-GB" sz="800" dirty="0">
                <a:solidFill>
                  <a:srgbClr val="999999"/>
                </a:solidFill>
                <a:latin typeface="Quicksand"/>
                <a:ea typeface="Quicksand"/>
                <a:cs typeface="Quicksand"/>
                <a:sym typeface="Quicksand"/>
              </a:rPr>
              <a:t>, Swansea, September 2023</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8" r:id="rId8"/>
    <p:sldLayoutId id="2147483669" r:id="rId9"/>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
        <p:cNvGrpSpPr/>
        <p:nvPr/>
      </p:nvGrpSpPr>
      <p:grpSpPr>
        <a:xfrm>
          <a:off x="0" y="0"/>
          <a:ext cx="0" cy="0"/>
          <a:chOff x="0" y="0"/>
          <a:chExt cx="0" cy="0"/>
        </a:xfrm>
      </p:grpSpPr>
      <p:cxnSp>
        <p:nvCxnSpPr>
          <p:cNvPr id="59" name="Google Shape;59;p13"/>
          <p:cNvCxnSpPr/>
          <p:nvPr/>
        </p:nvCxnSpPr>
        <p:spPr>
          <a:xfrm>
            <a:off x="0" y="540403"/>
            <a:ext cx="9144000" cy="0"/>
          </a:xfrm>
          <a:prstGeom prst="straightConnector1">
            <a:avLst/>
          </a:prstGeom>
          <a:noFill/>
          <a:ln w="9525" cap="flat" cmpd="sng">
            <a:solidFill>
              <a:srgbClr val="FFFFFF"/>
            </a:solidFill>
            <a:prstDash val="solid"/>
            <a:round/>
            <a:headEnd type="none" w="sm" len="sm"/>
            <a:tailEnd type="none" w="sm" len="sm"/>
          </a:ln>
        </p:spPr>
      </p:cxnSp>
      <p:cxnSp>
        <p:nvCxnSpPr>
          <p:cNvPr id="60" name="Google Shape;60;p13"/>
          <p:cNvCxnSpPr/>
          <p:nvPr/>
        </p:nvCxnSpPr>
        <p:spPr>
          <a:xfrm>
            <a:off x="356149" y="-11100"/>
            <a:ext cx="0" cy="5737200"/>
          </a:xfrm>
          <a:prstGeom prst="straightConnector1">
            <a:avLst/>
          </a:prstGeom>
          <a:noFill/>
          <a:ln w="9525" cap="flat" cmpd="sng">
            <a:solidFill>
              <a:srgbClr val="FFFFFF"/>
            </a:solidFill>
            <a:prstDash val="solid"/>
            <a:round/>
            <a:headEnd type="none" w="sm" len="sm"/>
            <a:tailEnd type="none" w="sm" len="sm"/>
          </a:ln>
        </p:spPr>
      </p:cxnSp>
      <p:cxnSp>
        <p:nvCxnSpPr>
          <p:cNvPr id="61" name="Google Shape;61;p13"/>
          <p:cNvCxnSpPr/>
          <p:nvPr/>
        </p:nvCxnSpPr>
        <p:spPr>
          <a:xfrm>
            <a:off x="-3900" y="5534721"/>
            <a:ext cx="9151800" cy="0"/>
          </a:xfrm>
          <a:prstGeom prst="straightConnector1">
            <a:avLst/>
          </a:prstGeom>
          <a:noFill/>
          <a:ln>
            <a:noFill/>
          </a:ln>
        </p:spPr>
      </p:cxnSp>
      <p:cxnSp>
        <p:nvCxnSpPr>
          <p:cNvPr id="62" name="Google Shape;62;p13"/>
          <p:cNvCxnSpPr/>
          <p:nvPr/>
        </p:nvCxnSpPr>
        <p:spPr>
          <a:xfrm>
            <a:off x="8808617" y="-11100"/>
            <a:ext cx="0" cy="5737200"/>
          </a:xfrm>
          <a:prstGeom prst="straightConnector1">
            <a:avLst/>
          </a:prstGeom>
          <a:noFill/>
          <a:ln w="9525" cap="flat" cmpd="sng">
            <a:solidFill>
              <a:srgbClr val="FFFFFF"/>
            </a:solidFill>
            <a:prstDash val="solid"/>
            <a:round/>
            <a:headEnd type="none" w="sm" len="sm"/>
            <a:tailEnd type="none" w="sm" len="sm"/>
          </a:ln>
        </p:spPr>
      </p:cxnSp>
      <p:cxnSp>
        <p:nvCxnSpPr>
          <p:cNvPr id="63" name="Google Shape;63;p13"/>
          <p:cNvCxnSpPr/>
          <p:nvPr/>
        </p:nvCxnSpPr>
        <p:spPr>
          <a:xfrm>
            <a:off x="-1925" y="923378"/>
            <a:ext cx="9144000" cy="0"/>
          </a:xfrm>
          <a:prstGeom prst="straightConnector1">
            <a:avLst/>
          </a:prstGeom>
          <a:noFill/>
          <a:ln w="9525" cap="flat" cmpd="sng">
            <a:solidFill>
              <a:srgbClr val="FFFFFF"/>
            </a:solidFill>
            <a:prstDash val="solid"/>
            <a:round/>
            <a:headEnd type="none" w="sm" len="sm"/>
            <a:tailEnd type="none" w="sm" len="sm"/>
          </a:ln>
        </p:spPr>
      </p:cxnSp>
      <p:cxnSp>
        <p:nvCxnSpPr>
          <p:cNvPr id="64" name="Google Shape;64;p13"/>
          <p:cNvCxnSpPr/>
          <p:nvPr/>
        </p:nvCxnSpPr>
        <p:spPr>
          <a:xfrm>
            <a:off x="-7750" y="615488"/>
            <a:ext cx="9151800" cy="0"/>
          </a:xfrm>
          <a:prstGeom prst="straightConnector1">
            <a:avLst/>
          </a:prstGeom>
          <a:noFill/>
          <a:ln w="9525" cap="flat" cmpd="sng">
            <a:solidFill>
              <a:srgbClr val="CCCCCC"/>
            </a:solidFill>
            <a:prstDash val="solid"/>
            <a:round/>
            <a:headEnd type="none" w="sm" len="sm"/>
            <a:tailEnd type="none" w="sm" len="sm"/>
          </a:ln>
        </p:spPr>
      </p:cxnSp>
      <p:sp>
        <p:nvSpPr>
          <p:cNvPr id="65" name="Google Shape;65;p1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1pPr>
            <a:lvl2pPr marL="0" marR="0" lvl="1"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2pPr>
            <a:lvl3pPr marL="0" marR="0" lvl="2"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3pPr>
            <a:lvl4pPr marL="0" marR="0" lvl="3"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4pPr>
            <a:lvl5pPr marL="0" marR="0" lvl="4"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5pPr>
            <a:lvl6pPr marL="0" marR="0" lvl="5"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6pPr>
            <a:lvl7pPr marL="0" marR="0" lvl="6"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7pPr>
            <a:lvl8pPr marL="0" marR="0" lvl="7"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8pPr>
            <a:lvl9pPr marL="0" marR="0" lvl="8" indent="0" algn="r" rtl="0">
              <a:lnSpc>
                <a:spcPct val="100000"/>
              </a:lnSpc>
              <a:spcBef>
                <a:spcPts val="0"/>
              </a:spcBef>
              <a:spcAft>
                <a:spcPts val="0"/>
              </a:spcAft>
              <a:buClr>
                <a:srgbClr val="000000"/>
              </a:buClr>
              <a:buSzPts val="800"/>
              <a:buFont typeface="Arial"/>
              <a:buNone/>
              <a:defRPr sz="800">
                <a:solidFill>
                  <a:srgbClr val="999999"/>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GB"/>
              <a:t>‹#›</a:t>
            </a:fld>
            <a:endParaRPr/>
          </a:p>
        </p:txBody>
      </p:sp>
      <p:pic>
        <p:nvPicPr>
          <p:cNvPr id="66" name="Google Shape;66;p13" descr="kdl-heading.png"/>
          <p:cNvPicPr preferRelativeResize="0"/>
          <p:nvPr/>
        </p:nvPicPr>
        <p:blipFill rotWithShape="1">
          <a:blip r:embed="rId12">
            <a:alphaModFix/>
          </a:blip>
          <a:srcRect/>
          <a:stretch/>
        </p:blipFill>
        <p:spPr>
          <a:xfrm>
            <a:off x="364293" y="91005"/>
            <a:ext cx="982725" cy="483506"/>
          </a:xfrm>
          <a:prstGeom prst="rect">
            <a:avLst/>
          </a:prstGeom>
          <a:noFill/>
          <a:ln>
            <a:noFill/>
          </a:ln>
        </p:spPr>
      </p:pic>
      <p:pic>
        <p:nvPicPr>
          <p:cNvPr id="67" name="Google Shape;67;p13" descr="KCL-logo-red.jpg"/>
          <p:cNvPicPr preferRelativeResize="0"/>
          <p:nvPr/>
        </p:nvPicPr>
        <p:blipFill rotWithShape="1">
          <a:blip r:embed="rId13">
            <a:alphaModFix/>
          </a:blip>
          <a:srcRect/>
          <a:stretch/>
        </p:blipFill>
        <p:spPr>
          <a:xfrm>
            <a:off x="8337356" y="-20194"/>
            <a:ext cx="814976" cy="637650"/>
          </a:xfrm>
          <a:prstGeom prst="rect">
            <a:avLst/>
          </a:prstGeom>
          <a:noFill/>
          <a:ln>
            <a:noFill/>
          </a:ln>
        </p:spPr>
      </p:pic>
      <p:sp>
        <p:nvSpPr>
          <p:cNvPr id="68" name="Google Shape;68;p13"/>
          <p:cNvSpPr txBox="1"/>
          <p:nvPr/>
        </p:nvSpPr>
        <p:spPr>
          <a:xfrm>
            <a:off x="3454400" y="5449993"/>
            <a:ext cx="5437373" cy="264989"/>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800" b="0" i="0" u="none" strike="noStrike" cap="none" dirty="0">
                <a:solidFill>
                  <a:srgbClr val="999999"/>
                </a:solidFill>
                <a:latin typeface="Quicksand"/>
                <a:ea typeface="Times New Roman" panose="02020603050405020304" pitchFamily="18" charset="0"/>
                <a:sym typeface="Arial"/>
              </a:rPr>
              <a:t>Society for RSE UK 2023 conference</a:t>
            </a:r>
            <a:r>
              <a:rPr lang="en-GB" sz="800" dirty="0">
                <a:solidFill>
                  <a:srgbClr val="999999"/>
                </a:solidFill>
                <a:latin typeface="Quicksand"/>
                <a:ea typeface="Quicksand"/>
                <a:cs typeface="Quicksand"/>
                <a:sym typeface="Quicksand"/>
              </a:rPr>
              <a:t>, Swansea, September 2023</a:t>
            </a: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67" r:id="rId8"/>
    <p:sldLayoutId id="2147483680" r:id="rId9"/>
    <p:sldLayoutId id="2147483681" r:id="rId10"/>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cxnSp>
        <p:nvCxnSpPr>
          <p:cNvPr id="6" name="Google Shape;6;p29"/>
          <p:cNvCxnSpPr/>
          <p:nvPr/>
        </p:nvCxnSpPr>
        <p:spPr>
          <a:xfrm>
            <a:off x="0" y="540403"/>
            <a:ext cx="9144000" cy="0"/>
          </a:xfrm>
          <a:prstGeom prst="straightConnector1">
            <a:avLst/>
          </a:prstGeom>
          <a:noFill/>
          <a:ln w="9525" cap="flat" cmpd="sng">
            <a:solidFill>
              <a:srgbClr val="FFFFFF"/>
            </a:solidFill>
            <a:prstDash val="solid"/>
            <a:round/>
            <a:headEnd type="none" w="sm" len="sm"/>
            <a:tailEnd type="none" w="sm" len="sm"/>
          </a:ln>
        </p:spPr>
      </p:cxnSp>
      <p:cxnSp>
        <p:nvCxnSpPr>
          <p:cNvPr id="7" name="Google Shape;7;p29"/>
          <p:cNvCxnSpPr/>
          <p:nvPr/>
        </p:nvCxnSpPr>
        <p:spPr>
          <a:xfrm>
            <a:off x="356149" y="-11100"/>
            <a:ext cx="0" cy="5737200"/>
          </a:xfrm>
          <a:prstGeom prst="straightConnector1">
            <a:avLst/>
          </a:prstGeom>
          <a:noFill/>
          <a:ln w="9525" cap="flat" cmpd="sng">
            <a:solidFill>
              <a:srgbClr val="FFFFFF"/>
            </a:solidFill>
            <a:prstDash val="solid"/>
            <a:round/>
            <a:headEnd type="none" w="sm" len="sm"/>
            <a:tailEnd type="none" w="sm" len="sm"/>
          </a:ln>
        </p:spPr>
      </p:cxnSp>
      <p:cxnSp>
        <p:nvCxnSpPr>
          <p:cNvPr id="8" name="Google Shape;8;p29"/>
          <p:cNvCxnSpPr/>
          <p:nvPr/>
        </p:nvCxnSpPr>
        <p:spPr>
          <a:xfrm>
            <a:off x="-3900" y="5534721"/>
            <a:ext cx="9151800" cy="0"/>
          </a:xfrm>
          <a:prstGeom prst="straightConnector1">
            <a:avLst/>
          </a:prstGeom>
          <a:noFill/>
          <a:ln>
            <a:noFill/>
          </a:ln>
        </p:spPr>
      </p:cxnSp>
      <p:cxnSp>
        <p:nvCxnSpPr>
          <p:cNvPr id="9" name="Google Shape;9;p29"/>
          <p:cNvCxnSpPr/>
          <p:nvPr/>
        </p:nvCxnSpPr>
        <p:spPr>
          <a:xfrm>
            <a:off x="8808617" y="-11100"/>
            <a:ext cx="0" cy="5737200"/>
          </a:xfrm>
          <a:prstGeom prst="straightConnector1">
            <a:avLst/>
          </a:prstGeom>
          <a:noFill/>
          <a:ln w="9525" cap="flat" cmpd="sng">
            <a:solidFill>
              <a:srgbClr val="FFFFFF"/>
            </a:solidFill>
            <a:prstDash val="solid"/>
            <a:round/>
            <a:headEnd type="none" w="sm" len="sm"/>
            <a:tailEnd type="none" w="sm" len="sm"/>
          </a:ln>
        </p:spPr>
      </p:cxnSp>
      <p:cxnSp>
        <p:nvCxnSpPr>
          <p:cNvPr id="10" name="Google Shape;10;p29"/>
          <p:cNvCxnSpPr/>
          <p:nvPr/>
        </p:nvCxnSpPr>
        <p:spPr>
          <a:xfrm>
            <a:off x="-1925" y="923378"/>
            <a:ext cx="9144000" cy="0"/>
          </a:xfrm>
          <a:prstGeom prst="straightConnector1">
            <a:avLst/>
          </a:prstGeom>
          <a:noFill/>
          <a:ln w="9525" cap="flat" cmpd="sng">
            <a:solidFill>
              <a:srgbClr val="FFFFFF"/>
            </a:solidFill>
            <a:prstDash val="solid"/>
            <a:round/>
            <a:headEnd type="none" w="sm" len="sm"/>
            <a:tailEnd type="none" w="sm" len="sm"/>
          </a:ln>
        </p:spPr>
      </p:cxnSp>
      <p:cxnSp>
        <p:nvCxnSpPr>
          <p:cNvPr id="11" name="Google Shape;11;p29"/>
          <p:cNvCxnSpPr/>
          <p:nvPr/>
        </p:nvCxnSpPr>
        <p:spPr>
          <a:xfrm>
            <a:off x="-7750" y="615488"/>
            <a:ext cx="9151800" cy="0"/>
          </a:xfrm>
          <a:prstGeom prst="straightConnector1">
            <a:avLst/>
          </a:prstGeom>
          <a:noFill/>
          <a:ln w="9525" cap="flat" cmpd="sng">
            <a:solidFill>
              <a:srgbClr val="CCCCCC"/>
            </a:solidFill>
            <a:prstDash val="solid"/>
            <a:round/>
            <a:headEnd type="none" w="sm" len="sm"/>
            <a:tailEnd type="none" w="sm" len="sm"/>
          </a:ln>
        </p:spPr>
      </p:cxnSp>
      <p:sp>
        <p:nvSpPr>
          <p:cNvPr id="12" name="Google Shape;12;p2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999999"/>
                </a:solidFill>
                <a:latin typeface="Quicksand"/>
                <a:ea typeface="Quicksand"/>
                <a:cs typeface="Quicksand"/>
                <a:sym typeface="Quicksand"/>
              </a:defRPr>
            </a:lvl9pPr>
          </a:lstStyle>
          <a:p>
            <a:pPr marL="0" lvl="0" indent="0" algn="r" rtl="0">
              <a:spcBef>
                <a:spcPts val="0"/>
              </a:spcBef>
              <a:spcAft>
                <a:spcPts val="0"/>
              </a:spcAft>
              <a:buNone/>
            </a:pPr>
            <a:fld id="{00000000-1234-1234-1234-123412341234}" type="slidenum">
              <a:rPr lang="en-GB"/>
              <a:t>‹#›</a:t>
            </a:fld>
            <a:endParaRPr/>
          </a:p>
        </p:txBody>
      </p:sp>
      <p:pic>
        <p:nvPicPr>
          <p:cNvPr id="13" name="Google Shape;13;p29" descr="kdl-heading.png"/>
          <p:cNvPicPr preferRelativeResize="0"/>
          <p:nvPr/>
        </p:nvPicPr>
        <p:blipFill rotWithShape="1">
          <a:blip r:embed="rId13">
            <a:alphaModFix/>
          </a:blip>
          <a:srcRect/>
          <a:stretch/>
        </p:blipFill>
        <p:spPr>
          <a:xfrm>
            <a:off x="364293" y="91005"/>
            <a:ext cx="982725" cy="483506"/>
          </a:xfrm>
          <a:prstGeom prst="rect">
            <a:avLst/>
          </a:prstGeom>
          <a:noFill/>
          <a:ln>
            <a:noFill/>
          </a:ln>
        </p:spPr>
      </p:pic>
      <p:pic>
        <p:nvPicPr>
          <p:cNvPr id="14" name="Google Shape;14;p29" descr="KCL-logo-red.jpg"/>
          <p:cNvPicPr preferRelativeResize="0"/>
          <p:nvPr/>
        </p:nvPicPr>
        <p:blipFill rotWithShape="1">
          <a:blip r:embed="rId14">
            <a:alphaModFix/>
          </a:blip>
          <a:srcRect/>
          <a:stretch/>
        </p:blipFill>
        <p:spPr>
          <a:xfrm>
            <a:off x="8337356" y="-20194"/>
            <a:ext cx="814976" cy="637650"/>
          </a:xfrm>
          <a:prstGeom prst="rect">
            <a:avLst/>
          </a:prstGeom>
          <a:noFill/>
          <a:ln>
            <a:noFill/>
          </a:ln>
        </p:spPr>
      </p:pic>
      <p:sp>
        <p:nvSpPr>
          <p:cNvPr id="15" name="Google Shape;15;p29"/>
          <p:cNvSpPr txBox="1"/>
          <p:nvPr/>
        </p:nvSpPr>
        <p:spPr>
          <a:xfrm>
            <a:off x="3230225" y="5450000"/>
            <a:ext cx="5661600" cy="24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800" b="0" i="0" u="none" strike="noStrike" cap="none" dirty="0">
                <a:solidFill>
                  <a:srgbClr val="999999"/>
                </a:solidFill>
                <a:latin typeface="Quicksand"/>
                <a:ea typeface="Times New Roman" panose="02020603050405020304" pitchFamily="18" charset="0"/>
                <a:sym typeface="Arial"/>
              </a:rPr>
              <a:t>Society for RSE UK 2023 conference</a:t>
            </a:r>
            <a:r>
              <a:rPr lang="en-GB" sz="800" dirty="0">
                <a:solidFill>
                  <a:srgbClr val="999999"/>
                </a:solidFill>
                <a:latin typeface="Quicksand"/>
                <a:ea typeface="Quicksand"/>
                <a:cs typeface="Quicksand"/>
                <a:sym typeface="Quicksand"/>
              </a:rPr>
              <a:t>, Swansea, September 2023</a:t>
            </a: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unsplash.com/photos/DNkoNXQti3c?utm_source=unsplash&amp;utm_medium=referral&amp;utm_content=creditCopyText" TargetMode="External"/><Relationship Id="rId5" Type="http://schemas.openxmlformats.org/officeDocument/2006/relationships/hyperlink" Target="https://unsplash.com/@shanerounce?utm_source=unsplash&amp;utm_medium=referral&amp;utm_content=creditCopyText"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kdl.kcl.ac.uk/our-work/archiving-sustainability/"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github.com/kingsdigitallab/sdlc-for-rse/wiki/Z1:-RSE-Team-Mission-and-Activit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society-rse.org/careers/"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5" descr="Artboard 18-100.jpg"/>
          <p:cNvPicPr preferRelativeResize="0"/>
          <p:nvPr/>
        </p:nvPicPr>
        <p:blipFill rotWithShape="1">
          <a:blip r:embed="rId3">
            <a:alphaModFix/>
          </a:blip>
          <a:srcRect/>
          <a:stretch/>
        </p:blipFill>
        <p:spPr>
          <a:xfrm>
            <a:off x="0" y="4"/>
            <a:ext cx="9144000" cy="5852612"/>
          </a:xfrm>
          <a:prstGeom prst="rect">
            <a:avLst/>
          </a:prstGeom>
          <a:noFill/>
          <a:ln>
            <a:noFill/>
          </a:ln>
        </p:spPr>
      </p:pic>
      <p:sp>
        <p:nvSpPr>
          <p:cNvPr id="116" name="Google Shape;116;p25"/>
          <p:cNvSpPr txBox="1"/>
          <p:nvPr/>
        </p:nvSpPr>
        <p:spPr>
          <a:xfrm>
            <a:off x="0" y="4857906"/>
            <a:ext cx="8445900" cy="7742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lang="it-IT" sz="3600">
              <a:solidFill>
                <a:srgbClr val="73E1CA"/>
              </a:solidFill>
              <a:latin typeface="Impact"/>
            </a:endParaRPr>
          </a:p>
          <a:p>
            <a:pPr marL="0" marR="0" lvl="0" indent="0" algn="l" rtl="0">
              <a:lnSpc>
                <a:spcPct val="100000"/>
              </a:lnSpc>
              <a:spcBef>
                <a:spcPts val="0"/>
              </a:spcBef>
              <a:spcAft>
                <a:spcPts val="0"/>
              </a:spcAft>
              <a:buClr>
                <a:srgbClr val="000000"/>
              </a:buClr>
              <a:buSzPts val="1600"/>
              <a:buFont typeface="Arial"/>
              <a:buNone/>
            </a:pPr>
            <a:endParaRPr lang="it-IT" sz="3600">
              <a:solidFill>
                <a:srgbClr val="73E1CA"/>
              </a:solidFill>
              <a:latin typeface="Impact"/>
            </a:endParaRPr>
          </a:p>
        </p:txBody>
      </p:sp>
      <p:cxnSp>
        <p:nvCxnSpPr>
          <p:cNvPr id="117" name="Google Shape;117;p25"/>
          <p:cNvCxnSpPr/>
          <p:nvPr/>
        </p:nvCxnSpPr>
        <p:spPr>
          <a:xfrm>
            <a:off x="177725" y="3586100"/>
            <a:ext cx="0" cy="0"/>
          </a:xfrm>
          <a:prstGeom prst="straightConnector1">
            <a:avLst/>
          </a:prstGeom>
          <a:noFill/>
          <a:ln w="38100" cap="flat" cmpd="sng">
            <a:solidFill>
              <a:srgbClr val="73E1CA"/>
            </a:solidFill>
            <a:prstDash val="solid"/>
            <a:round/>
            <a:headEnd type="none" w="sm" len="sm"/>
            <a:tailEnd type="none" w="sm" len="sm"/>
          </a:ln>
        </p:spPr>
      </p:cxnSp>
      <p:sp>
        <p:nvSpPr>
          <p:cNvPr id="118" name="Google Shape;118;p25"/>
          <p:cNvSpPr/>
          <p:nvPr/>
        </p:nvSpPr>
        <p:spPr>
          <a:xfrm>
            <a:off x="3026413" y="2970938"/>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71F076D-495D-B5AA-0C5B-F245D17FB582}"/>
              </a:ext>
            </a:extLst>
          </p:cNvPr>
          <p:cNvSpPr txBox="1"/>
          <p:nvPr/>
        </p:nvSpPr>
        <p:spPr>
          <a:xfrm>
            <a:off x="131878" y="2773417"/>
            <a:ext cx="6131168" cy="3354765"/>
          </a:xfrm>
          <a:prstGeom prst="rect">
            <a:avLst/>
          </a:prstGeom>
          <a:noFill/>
        </p:spPr>
        <p:txBody>
          <a:bodyPr wrap="square" lIns="91440" tIns="45720" rIns="91440" bIns="45720" anchor="t">
            <a:spAutoFit/>
          </a:bodyPr>
          <a:lstStyle/>
          <a:p>
            <a:r>
              <a:rPr lang="en-GB" sz="2400">
                <a:solidFill>
                  <a:srgbClr val="73E1CA"/>
                </a:solidFill>
                <a:latin typeface="Impact"/>
              </a:rPr>
              <a:t>Snapshot on</a:t>
            </a:r>
            <a:endParaRPr lang="en-US" sz="2400">
              <a:solidFill>
                <a:srgbClr val="73E1CA"/>
              </a:solidFill>
              <a:latin typeface="Impact"/>
            </a:endParaRPr>
          </a:p>
          <a:p>
            <a:r>
              <a:rPr lang="en-GB" sz="2800">
                <a:solidFill>
                  <a:srgbClr val="73E1CA"/>
                </a:solidFill>
                <a:latin typeface="Impact"/>
              </a:rPr>
              <a:t>King’s Digital Lab</a:t>
            </a:r>
            <a:endParaRPr lang="en-US" sz="2800">
              <a:solidFill>
                <a:srgbClr val="73E1CA"/>
              </a:solidFill>
              <a:latin typeface="Impact"/>
            </a:endParaRPr>
          </a:p>
          <a:p>
            <a:r>
              <a:rPr lang="en-GB" sz="2800">
                <a:solidFill>
                  <a:srgbClr val="73E1CA"/>
                </a:solidFill>
                <a:latin typeface="Impact"/>
              </a:rPr>
              <a:t>Mission and Activities 2022-25</a:t>
            </a:r>
            <a:endParaRPr lang="en-US" sz="2800">
              <a:solidFill>
                <a:srgbClr val="73E1CA"/>
              </a:solidFill>
              <a:latin typeface="Impact"/>
            </a:endParaRPr>
          </a:p>
          <a:p>
            <a:endParaRPr lang="en-GB" sz="2400">
              <a:solidFill>
                <a:srgbClr val="73E1CA"/>
              </a:solidFill>
              <a:latin typeface="Impact"/>
            </a:endParaRPr>
          </a:p>
          <a:p>
            <a:r>
              <a:rPr lang="en-GB" sz="2400">
                <a:solidFill>
                  <a:srgbClr val="73E1CA"/>
                </a:solidFill>
                <a:latin typeface="Impact"/>
              </a:rPr>
              <a:t>Communicating</a:t>
            </a:r>
          </a:p>
          <a:p>
            <a:r>
              <a:rPr lang="en-GB" sz="2400">
                <a:solidFill>
                  <a:srgbClr val="73E1CA"/>
                </a:solidFill>
                <a:latin typeface="Impact"/>
              </a:rPr>
              <a:t>the significance of RSE</a:t>
            </a:r>
            <a:endParaRPr lang="en-GB" sz="2400"/>
          </a:p>
          <a:p>
            <a:r>
              <a:rPr lang="en-GB" sz="2400">
                <a:solidFill>
                  <a:srgbClr val="73E1CA"/>
                </a:solidFill>
                <a:latin typeface="Impact"/>
              </a:rPr>
              <a:t>in a research-intensive HEI context</a:t>
            </a:r>
            <a:endParaRPr lang="en-GB" sz="2400"/>
          </a:p>
          <a:p>
            <a:pPr marL="0" marR="0" lvl="0" indent="0" algn="l" rtl="0">
              <a:lnSpc>
                <a:spcPct val="100000"/>
              </a:lnSpc>
              <a:spcBef>
                <a:spcPts val="0"/>
              </a:spcBef>
              <a:spcAft>
                <a:spcPts val="0"/>
              </a:spcAft>
              <a:buClr>
                <a:srgbClr val="000000"/>
              </a:buClr>
              <a:buSzPts val="1600"/>
              <a:buFont typeface="Arial"/>
              <a:buNone/>
            </a:pPr>
            <a:endParaRPr lang="it-IT" sz="3200">
              <a:solidFill>
                <a:srgbClr val="73E1CA"/>
              </a:solidFill>
              <a:latin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3"/>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lvl="1">
              <a:buSzPts val="1400"/>
            </a:pPr>
            <a:r>
              <a:rPr lang="en-GB" sz="1800">
                <a:solidFill>
                  <a:srgbClr val="00B9E1"/>
                </a:solidFill>
                <a:latin typeface="Impact"/>
                <a:sym typeface="Georgia"/>
              </a:rPr>
              <a:t>Research Services Catalogue</a:t>
            </a:r>
            <a:endParaRPr lang="en-GB" sz="1800">
              <a:solidFill>
                <a:srgbClr val="00B9E1"/>
              </a:solidFill>
              <a:latin typeface="Impact"/>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9E1"/>
              </a:solidFill>
              <a:latin typeface="Impact"/>
              <a:ea typeface="Impact"/>
              <a:cs typeface="Impact"/>
              <a:sym typeface="Impact"/>
            </a:endParaRPr>
          </a:p>
        </p:txBody>
      </p:sp>
      <p:sp>
        <p:nvSpPr>
          <p:cNvPr id="382" name="Google Shape;382;p43"/>
          <p:cNvSpPr txBox="1"/>
          <p:nvPr/>
        </p:nvSpPr>
        <p:spPr>
          <a:xfrm>
            <a:off x="434643" y="828078"/>
            <a:ext cx="5569200" cy="1347900"/>
          </a:xfrm>
          <a:prstGeom prst="rect">
            <a:avLst/>
          </a:prstGeom>
          <a:noFill/>
          <a:ln>
            <a:noFill/>
          </a:ln>
        </p:spPr>
        <p:txBody>
          <a:bodyPr spcFirstLastPara="1" wrap="square" lIns="91425" tIns="91425" rIns="91425" bIns="91425" anchor="ctr" anchorCtr="0">
            <a:noAutofit/>
          </a:bodyPr>
          <a:lstStyle/>
          <a:p>
            <a:pPr lvl="1">
              <a:buSzPts val="1400"/>
            </a:pPr>
            <a:r>
              <a:rPr lang="en-GB" sz="1600" b="1">
                <a:solidFill>
                  <a:srgbClr val="00B9E1"/>
                </a:solidFill>
                <a:latin typeface="Georgia"/>
                <a:sym typeface="Georgia"/>
              </a:rPr>
              <a:t>Internal Consultancy</a:t>
            </a:r>
            <a:endParaRPr sz="1600" b="0" i="0" u="none" strike="noStrike" cap="none">
              <a:solidFill>
                <a:srgbClr val="00B9E1"/>
              </a:solidFill>
              <a:latin typeface="Arial"/>
              <a:ea typeface="Arial"/>
              <a:cs typeface="Arial"/>
              <a:sym typeface="Arial"/>
            </a:endParaRPr>
          </a:p>
        </p:txBody>
      </p:sp>
      <p:pic>
        <p:nvPicPr>
          <p:cNvPr id="2" name="Picture 1">
            <a:extLst>
              <a:ext uri="{FF2B5EF4-FFF2-40B4-BE49-F238E27FC236}">
                <a16:creationId xmlns:a16="http://schemas.microsoft.com/office/drawing/2014/main" id="{21EC2C01-AE19-B15F-E851-9E17CB9B323C}"/>
              </a:ext>
            </a:extLst>
          </p:cNvPr>
          <p:cNvPicPr>
            <a:picLocks noChangeAspect="1"/>
          </p:cNvPicPr>
          <p:nvPr/>
        </p:nvPicPr>
        <p:blipFill>
          <a:blip r:embed="rId3"/>
          <a:stretch>
            <a:fillRect/>
          </a:stretch>
        </p:blipFill>
        <p:spPr>
          <a:xfrm>
            <a:off x="3037488" y="728294"/>
            <a:ext cx="3646743" cy="4904905"/>
          </a:xfrm>
          <a:prstGeom prst="rect">
            <a:avLst/>
          </a:prstGeom>
        </p:spPr>
      </p:pic>
      <p:pic>
        <p:nvPicPr>
          <p:cNvPr id="3" name="Picture 2">
            <a:extLst>
              <a:ext uri="{FF2B5EF4-FFF2-40B4-BE49-F238E27FC236}">
                <a16:creationId xmlns:a16="http://schemas.microsoft.com/office/drawing/2014/main" id="{14E9039A-4655-FE56-AB8A-B8BE3946ED83}"/>
              </a:ext>
            </a:extLst>
          </p:cNvPr>
          <p:cNvPicPr>
            <a:picLocks noChangeAspect="1"/>
          </p:cNvPicPr>
          <p:nvPr/>
        </p:nvPicPr>
        <p:blipFill>
          <a:blip r:embed="rId4"/>
          <a:stretch>
            <a:fillRect/>
          </a:stretch>
        </p:blipFill>
        <p:spPr>
          <a:xfrm>
            <a:off x="389605" y="1865608"/>
            <a:ext cx="2467207" cy="3721962"/>
          </a:xfrm>
          <a:prstGeom prst="rect">
            <a:avLst/>
          </a:prstGeom>
        </p:spPr>
      </p:pic>
      <p:sp>
        <p:nvSpPr>
          <p:cNvPr id="4" name="TextBox 3">
            <a:extLst>
              <a:ext uri="{FF2B5EF4-FFF2-40B4-BE49-F238E27FC236}">
                <a16:creationId xmlns:a16="http://schemas.microsoft.com/office/drawing/2014/main" id="{AB860286-A896-9D6E-94DE-F8ECC9FE0117}"/>
              </a:ext>
            </a:extLst>
          </p:cNvPr>
          <p:cNvSpPr txBox="1"/>
          <p:nvPr/>
        </p:nvSpPr>
        <p:spPr>
          <a:xfrm>
            <a:off x="1445872" y="5373391"/>
            <a:ext cx="1548397"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FEFEFE"/>
                </a:solidFill>
                <a:cs typeface="Times New Roman"/>
              </a:rPr>
              <a:t>Photo by </a:t>
            </a:r>
            <a:r>
              <a:rPr lang="en-US" sz="600" dirty="0">
                <a:solidFill>
                  <a:srgbClr val="FEFEFE"/>
                </a:solidFill>
                <a:cs typeface="Times New Roman"/>
                <a:hlinkClick r:id="rId5">
                  <a:extLst>
                    <a:ext uri="{A12FA001-AC4F-418D-AE19-62706E023703}">
                      <ahyp:hlinkClr xmlns:ahyp="http://schemas.microsoft.com/office/drawing/2018/hyperlinkcolor" val="tx"/>
                    </a:ext>
                  </a:extLst>
                </a:hlinkClick>
              </a:rPr>
              <a:t>Shane Rounce</a:t>
            </a:r>
            <a:r>
              <a:rPr lang="en-US" sz="600" dirty="0">
                <a:solidFill>
                  <a:srgbClr val="FEFEFE"/>
                </a:solidFill>
                <a:cs typeface="Times New Roman"/>
              </a:rPr>
              <a:t> on </a:t>
            </a:r>
            <a:r>
              <a:rPr lang="en-US" sz="600" dirty="0">
                <a:solidFill>
                  <a:srgbClr val="FEFEFE"/>
                </a:solidFill>
                <a:cs typeface="Times New Roman"/>
                <a:hlinkClick r:id="rId6">
                  <a:extLst>
                    <a:ext uri="{A12FA001-AC4F-418D-AE19-62706E023703}">
                      <ahyp:hlinkClr xmlns:ahyp="http://schemas.microsoft.com/office/drawing/2018/hyperlinkcolor" val="tx"/>
                    </a:ext>
                  </a:extLst>
                </a:hlinkClick>
              </a:rPr>
              <a:t>Unsplash</a:t>
            </a:r>
            <a:endParaRPr lang="en-US" sz="600">
              <a:solidFill>
                <a:srgbClr val="FEFEFE"/>
              </a:solidFill>
              <a:cs typeface="Times New Roman"/>
            </a:endParaRPr>
          </a:p>
        </p:txBody>
      </p:sp>
    </p:spTree>
    <p:extLst>
      <p:ext uri="{BB962C8B-B14F-4D97-AF65-F5344CB8AC3E}">
        <p14:creationId xmlns:p14="http://schemas.microsoft.com/office/powerpoint/2010/main" val="20825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 name="Google Shape;304;p43">
            <a:extLst>
              <a:ext uri="{FF2B5EF4-FFF2-40B4-BE49-F238E27FC236}">
                <a16:creationId xmlns:a16="http://schemas.microsoft.com/office/drawing/2014/main" id="{F8E7B89B-F85C-3934-F318-D570897B3E14}"/>
              </a:ext>
            </a:extLst>
          </p:cNvPr>
          <p:cNvPicPr preferRelativeResize="0"/>
          <p:nvPr/>
        </p:nvPicPr>
        <p:blipFill>
          <a:blip r:embed="rId3">
            <a:alphaModFix/>
          </a:blip>
          <a:stretch>
            <a:fillRect/>
          </a:stretch>
        </p:blipFill>
        <p:spPr>
          <a:xfrm>
            <a:off x="5040664" y="692566"/>
            <a:ext cx="3607750" cy="1483350"/>
          </a:xfrm>
          <a:prstGeom prst="rect">
            <a:avLst/>
          </a:prstGeom>
          <a:noFill/>
          <a:ln>
            <a:noFill/>
          </a:ln>
        </p:spPr>
      </p:pic>
      <p:sp>
        <p:nvSpPr>
          <p:cNvPr id="381" name="Google Shape;381;p43"/>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lvl="1">
              <a:buSzPts val="1400"/>
            </a:pPr>
            <a:r>
              <a:rPr lang="en-GB" sz="1800">
                <a:solidFill>
                  <a:srgbClr val="00B9E1"/>
                </a:solidFill>
                <a:latin typeface="Impact"/>
                <a:sym typeface="Georgia"/>
              </a:rPr>
              <a:t>Research Services Catalogue</a:t>
            </a:r>
            <a:endParaRPr lang="en-GB" sz="1800">
              <a:solidFill>
                <a:srgbClr val="00B9E1"/>
              </a:solidFill>
              <a:latin typeface="Impact"/>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9E1"/>
              </a:solidFill>
              <a:latin typeface="Impact"/>
              <a:ea typeface="Impact"/>
              <a:cs typeface="Impact"/>
              <a:sym typeface="Impact"/>
            </a:endParaRPr>
          </a:p>
        </p:txBody>
      </p:sp>
      <p:sp>
        <p:nvSpPr>
          <p:cNvPr id="382" name="Google Shape;382;p43"/>
          <p:cNvSpPr txBox="1"/>
          <p:nvPr/>
        </p:nvSpPr>
        <p:spPr>
          <a:xfrm>
            <a:off x="243486" y="256289"/>
            <a:ext cx="5569200" cy="1347900"/>
          </a:xfrm>
          <a:prstGeom prst="rect">
            <a:avLst/>
          </a:prstGeom>
          <a:noFill/>
          <a:ln>
            <a:noFill/>
          </a:ln>
        </p:spPr>
        <p:txBody>
          <a:bodyPr spcFirstLastPara="1" wrap="square" lIns="91425" tIns="91425" rIns="91425" bIns="91425" anchor="ctr" anchorCtr="0">
            <a:noAutofit/>
          </a:bodyPr>
          <a:lstStyle/>
          <a:p>
            <a:pPr lvl="1">
              <a:buSzPts val="1400"/>
            </a:pPr>
            <a:r>
              <a:rPr lang="en-GB" sz="1600" b="1">
                <a:solidFill>
                  <a:srgbClr val="00B9E1"/>
                </a:solidFill>
                <a:latin typeface="Georgia"/>
                <a:sym typeface="Georgia"/>
              </a:rPr>
              <a:t>Archiving &amp; Sustainability</a:t>
            </a:r>
            <a:endParaRPr sz="1600" b="0" i="0" u="none" strike="noStrike" cap="none" err="1">
              <a:solidFill>
                <a:srgbClr val="00B9E1"/>
              </a:solidFill>
              <a:latin typeface="Arial"/>
              <a:ea typeface="Arial"/>
              <a:cs typeface="Arial"/>
              <a:sym typeface="Arial"/>
            </a:endParaRPr>
          </a:p>
        </p:txBody>
      </p:sp>
      <p:sp>
        <p:nvSpPr>
          <p:cNvPr id="5" name="Google Shape;305;p43">
            <a:extLst>
              <a:ext uri="{FF2B5EF4-FFF2-40B4-BE49-F238E27FC236}">
                <a16:creationId xmlns:a16="http://schemas.microsoft.com/office/drawing/2014/main" id="{D9DFFBD7-DF5F-D57A-231A-AA85B5850EAF}"/>
              </a:ext>
            </a:extLst>
          </p:cNvPr>
          <p:cNvSpPr txBox="1"/>
          <p:nvPr/>
        </p:nvSpPr>
        <p:spPr>
          <a:xfrm>
            <a:off x="5087176" y="1949920"/>
            <a:ext cx="3607800" cy="350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600" dirty="0">
                <a:solidFill>
                  <a:srgbClr val="FEFEFE"/>
                </a:solidFill>
                <a:ea typeface="Times New Roman"/>
                <a:cs typeface="Times New Roman"/>
                <a:sym typeface="Times New Roman"/>
              </a:rPr>
              <a:t>Photo by </a:t>
            </a:r>
            <a:r>
              <a:rPr lang="en-GB" sz="600" dirty="0" err="1">
                <a:solidFill>
                  <a:srgbClr val="FEFEFE"/>
                </a:solidFill>
                <a:ea typeface="Times New Roman"/>
                <a:cs typeface="Times New Roman"/>
                <a:sym typeface="Times New Roman"/>
              </a:rPr>
              <a:t>Designecologist</a:t>
            </a:r>
            <a:r>
              <a:rPr lang="en-GB" sz="600" dirty="0">
                <a:solidFill>
                  <a:srgbClr val="FEFEFE"/>
                </a:solidFill>
                <a:ea typeface="Times New Roman"/>
                <a:cs typeface="Times New Roman"/>
                <a:sym typeface="Times New Roman"/>
              </a:rPr>
              <a:t> from </a:t>
            </a:r>
            <a:r>
              <a:rPr lang="en-GB" sz="600" dirty="0" err="1">
                <a:solidFill>
                  <a:srgbClr val="FEFEFE"/>
                </a:solidFill>
                <a:ea typeface="Times New Roman"/>
                <a:cs typeface="Times New Roman"/>
                <a:sym typeface="Times New Roman"/>
              </a:rPr>
              <a:t>Pexels</a:t>
            </a:r>
            <a:endParaRPr sz="600" dirty="0"/>
          </a:p>
        </p:txBody>
      </p:sp>
      <p:pic>
        <p:nvPicPr>
          <p:cNvPr id="13" name="Picture 12">
            <a:extLst>
              <a:ext uri="{FF2B5EF4-FFF2-40B4-BE49-F238E27FC236}">
                <a16:creationId xmlns:a16="http://schemas.microsoft.com/office/drawing/2014/main" id="{E5F83B51-2676-A033-BCCB-07291D4D5B77}"/>
              </a:ext>
            </a:extLst>
          </p:cNvPr>
          <p:cNvPicPr>
            <a:picLocks noChangeAspect="1"/>
          </p:cNvPicPr>
          <p:nvPr/>
        </p:nvPicPr>
        <p:blipFill>
          <a:blip r:embed="rId4"/>
          <a:stretch>
            <a:fillRect/>
          </a:stretch>
        </p:blipFill>
        <p:spPr>
          <a:xfrm>
            <a:off x="5187415" y="2860209"/>
            <a:ext cx="3463647" cy="2671651"/>
          </a:xfrm>
          <a:prstGeom prst="rect">
            <a:avLst/>
          </a:prstGeom>
        </p:spPr>
      </p:pic>
      <p:pic>
        <p:nvPicPr>
          <p:cNvPr id="14" name="Picture 13">
            <a:extLst>
              <a:ext uri="{FF2B5EF4-FFF2-40B4-BE49-F238E27FC236}">
                <a16:creationId xmlns:a16="http://schemas.microsoft.com/office/drawing/2014/main" id="{244894D6-2F7D-2323-C640-CAD6F6C352D5}"/>
              </a:ext>
            </a:extLst>
          </p:cNvPr>
          <p:cNvPicPr>
            <a:picLocks noChangeAspect="1"/>
          </p:cNvPicPr>
          <p:nvPr/>
        </p:nvPicPr>
        <p:blipFill>
          <a:blip r:embed="rId5"/>
          <a:stretch>
            <a:fillRect/>
          </a:stretch>
        </p:blipFill>
        <p:spPr>
          <a:xfrm>
            <a:off x="692357" y="1115799"/>
            <a:ext cx="2338730" cy="4327280"/>
          </a:xfrm>
          <a:prstGeom prst="rect">
            <a:avLst/>
          </a:prstGeom>
        </p:spPr>
      </p:pic>
      <p:graphicFrame>
        <p:nvGraphicFramePr>
          <p:cNvPr id="18" name="Google Shape;383;p43">
            <a:extLst>
              <a:ext uri="{FF2B5EF4-FFF2-40B4-BE49-F238E27FC236}">
                <a16:creationId xmlns:a16="http://schemas.microsoft.com/office/drawing/2014/main" id="{F63741A4-2E1A-26A5-E113-EB97BA004801}"/>
              </a:ext>
            </a:extLst>
          </p:cNvPr>
          <p:cNvGraphicFramePr/>
          <p:nvPr>
            <p:extLst>
              <p:ext uri="{D42A27DB-BD31-4B8C-83A1-F6EECF244321}">
                <p14:modId xmlns:p14="http://schemas.microsoft.com/office/powerpoint/2010/main" val="775091110"/>
              </p:ext>
            </p:extLst>
          </p:nvPr>
        </p:nvGraphicFramePr>
        <p:xfrm>
          <a:off x="3592546" y="2262630"/>
          <a:ext cx="5058088" cy="450841"/>
        </p:xfrm>
        <a:graphic>
          <a:graphicData uri="http://schemas.openxmlformats.org/drawingml/2006/table">
            <a:tbl>
              <a:tblPr>
                <a:noFill/>
              </a:tblPr>
              <a:tblGrid>
                <a:gridCol w="218766">
                  <a:extLst>
                    <a:ext uri="{9D8B030D-6E8A-4147-A177-3AD203B41FA5}">
                      <a16:colId xmlns:a16="http://schemas.microsoft.com/office/drawing/2014/main" val="20000"/>
                    </a:ext>
                  </a:extLst>
                </a:gridCol>
                <a:gridCol w="4839322">
                  <a:extLst>
                    <a:ext uri="{9D8B030D-6E8A-4147-A177-3AD203B41FA5}">
                      <a16:colId xmlns:a16="http://schemas.microsoft.com/office/drawing/2014/main" val="20001"/>
                    </a:ext>
                  </a:extLst>
                </a:gridCol>
              </a:tblGrid>
              <a:tr h="450841">
                <a:tc>
                  <a:txBody>
                    <a:bodyPr/>
                    <a:lstStyle/>
                    <a:p>
                      <a:pPr marL="0" marR="0" lvl="0" indent="0" algn="l" rtl="0">
                        <a:lnSpc>
                          <a:spcPct val="120000"/>
                        </a:lnSpc>
                        <a:spcBef>
                          <a:spcPts val="0"/>
                        </a:spcBef>
                        <a:spcAft>
                          <a:spcPts val="0"/>
                        </a:spcAft>
                        <a:buClr>
                          <a:srgbClr val="000000"/>
                        </a:buClr>
                        <a:buSzPts val="1400"/>
                        <a:buFont typeface="Arial"/>
                        <a:buNone/>
                      </a:pPr>
                      <a:endParaRPr sz="1200" u="none" strike="noStrike" cap="none">
                        <a:solidFill>
                          <a:srgbClr val="0A2D50"/>
                        </a:solidFill>
                        <a:latin typeface="Georgia"/>
                        <a:ea typeface="Georgia"/>
                        <a:cs typeface="Georgia"/>
                        <a:sym typeface="Georgia"/>
                      </a:endParaRPr>
                    </a:p>
                  </a:txBody>
                  <a:tcPr marL="91425" marR="91425" marT="91425" marB="91425">
                    <a:lnL w="38100" cap="flat" cmpd="sng">
                      <a:solidFill>
                        <a:srgbClr val="00B9E1"/>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a:lnSpc>
                          <a:spcPct val="100000"/>
                        </a:lnSpc>
                        <a:spcBef>
                          <a:spcPts val="0"/>
                        </a:spcBef>
                        <a:spcAft>
                          <a:spcPts val="0"/>
                        </a:spcAft>
                        <a:buClr>
                          <a:srgbClr val="000000"/>
                        </a:buClr>
                        <a:buNone/>
                      </a:pPr>
                      <a:r>
                        <a:rPr lang="en-GB" sz="1200" b="0" i="0" u="none" strike="noStrike" cap="none" noProof="0">
                          <a:solidFill>
                            <a:srgbClr val="0A2D50"/>
                          </a:solidFill>
                          <a:latin typeface="Georgia"/>
                        </a:rPr>
                        <a:t>See </a:t>
                      </a:r>
                      <a:r>
                        <a:rPr lang="en-GB" sz="1200" b="0" i="0" u="none" strike="noStrike" cap="none" noProof="0">
                          <a:solidFill>
                            <a:srgbClr val="0A2D50"/>
                          </a:solidFill>
                          <a:latin typeface="Georgia"/>
                          <a:hlinkClick r:id="rId6">
                            <a:extLst>
                              <a:ext uri="{A12FA001-AC4F-418D-AE19-62706E023703}">
                                <ahyp:hlinkClr xmlns:ahyp="http://schemas.microsoft.com/office/drawing/2018/hyperlinkcolor" val="tx"/>
                              </a:ext>
                            </a:extLst>
                          </a:hlinkClick>
                        </a:rPr>
                        <a:t>https://www.kdl.kcl.ac.uk/our-work/archiving-sustainability/</a:t>
                      </a:r>
                      <a:endParaRPr lang="en-GB" sz="1200" b="0" i="0" u="none" strike="noStrike" cap="none" noProof="0">
                        <a:solidFill>
                          <a:srgbClr val="0A2D50"/>
                        </a:solidFill>
                        <a:latin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0807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3"/>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lvl="1">
              <a:buSzPts val="1400"/>
            </a:pPr>
            <a:r>
              <a:rPr lang="en-GB" sz="1800">
                <a:solidFill>
                  <a:srgbClr val="00B9E1"/>
                </a:solidFill>
                <a:latin typeface="Impact"/>
                <a:sym typeface="Georgia"/>
              </a:rPr>
              <a:t>Research Services Catalogue</a:t>
            </a:r>
            <a:endParaRPr lang="en-GB" sz="1800">
              <a:solidFill>
                <a:srgbClr val="00B9E1"/>
              </a:solidFill>
              <a:latin typeface="Impact"/>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9E1"/>
              </a:solidFill>
              <a:latin typeface="Impact"/>
              <a:ea typeface="Impact"/>
              <a:cs typeface="Impact"/>
              <a:sym typeface="Impact"/>
            </a:endParaRPr>
          </a:p>
        </p:txBody>
      </p:sp>
      <p:sp>
        <p:nvSpPr>
          <p:cNvPr id="4" name="Google Shape;382;p43">
            <a:extLst>
              <a:ext uri="{FF2B5EF4-FFF2-40B4-BE49-F238E27FC236}">
                <a16:creationId xmlns:a16="http://schemas.microsoft.com/office/drawing/2014/main" id="{429DED1D-43D8-6137-C9FB-5ABC25279B5F}"/>
              </a:ext>
            </a:extLst>
          </p:cNvPr>
          <p:cNvSpPr txBox="1"/>
          <p:nvPr/>
        </p:nvSpPr>
        <p:spPr>
          <a:xfrm>
            <a:off x="299771" y="223849"/>
            <a:ext cx="6533933" cy="1347900"/>
          </a:xfrm>
          <a:prstGeom prst="rect">
            <a:avLst/>
          </a:prstGeom>
          <a:noFill/>
          <a:ln>
            <a:noFill/>
          </a:ln>
        </p:spPr>
        <p:txBody>
          <a:bodyPr spcFirstLastPara="1" wrap="square" lIns="91425" tIns="91425" rIns="91425" bIns="91425" anchor="ctr" anchorCtr="0">
            <a:noAutofit/>
          </a:bodyPr>
          <a:lstStyle/>
          <a:p>
            <a:pPr lvl="1">
              <a:buSzPts val="1400"/>
            </a:pPr>
            <a:r>
              <a:rPr lang="en-GB" sz="1600" b="1">
                <a:solidFill>
                  <a:srgbClr val="00B9E1"/>
                </a:solidFill>
                <a:latin typeface="Georgia"/>
                <a:sym typeface="Georgia"/>
              </a:rPr>
              <a:t>Increasing Capabilities in A&amp;H Students </a:t>
            </a:r>
            <a:endParaRPr sz="1600" b="1">
              <a:solidFill>
                <a:srgbClr val="00B9E1"/>
              </a:solidFill>
              <a:latin typeface="Georgia"/>
            </a:endParaRPr>
          </a:p>
        </p:txBody>
      </p:sp>
      <p:graphicFrame>
        <p:nvGraphicFramePr>
          <p:cNvPr id="8" name="Google Shape;383;p43">
            <a:extLst>
              <a:ext uri="{FF2B5EF4-FFF2-40B4-BE49-F238E27FC236}">
                <a16:creationId xmlns:a16="http://schemas.microsoft.com/office/drawing/2014/main" id="{7845023F-A06B-C0C3-33FC-F950C3A639C0}"/>
              </a:ext>
            </a:extLst>
          </p:cNvPr>
          <p:cNvGraphicFramePr/>
          <p:nvPr>
            <p:extLst>
              <p:ext uri="{D42A27DB-BD31-4B8C-83A1-F6EECF244321}">
                <p14:modId xmlns:p14="http://schemas.microsoft.com/office/powerpoint/2010/main" val="2673266350"/>
              </p:ext>
            </p:extLst>
          </p:nvPr>
        </p:nvGraphicFramePr>
        <p:xfrm>
          <a:off x="396092" y="1112917"/>
          <a:ext cx="2249338" cy="723555"/>
        </p:xfrm>
        <a:graphic>
          <a:graphicData uri="http://schemas.openxmlformats.org/drawingml/2006/table">
            <a:tbl>
              <a:tblPr>
                <a:noFill/>
              </a:tblPr>
              <a:tblGrid>
                <a:gridCol w="208250">
                  <a:extLst>
                    <a:ext uri="{9D8B030D-6E8A-4147-A177-3AD203B41FA5}">
                      <a16:colId xmlns:a16="http://schemas.microsoft.com/office/drawing/2014/main" val="20000"/>
                    </a:ext>
                  </a:extLst>
                </a:gridCol>
                <a:gridCol w="2041088">
                  <a:extLst>
                    <a:ext uri="{9D8B030D-6E8A-4147-A177-3AD203B41FA5}">
                      <a16:colId xmlns:a16="http://schemas.microsoft.com/office/drawing/2014/main" val="20001"/>
                    </a:ext>
                  </a:extLst>
                </a:gridCol>
              </a:tblGrid>
              <a:tr h="723555">
                <a:tc>
                  <a:txBody>
                    <a:bodyPr/>
                    <a:lstStyle/>
                    <a:p>
                      <a:pPr marL="0" marR="0" lvl="0" indent="0" algn="l" rtl="0">
                        <a:lnSpc>
                          <a:spcPct val="120000"/>
                        </a:lnSpc>
                        <a:spcBef>
                          <a:spcPts val="0"/>
                        </a:spcBef>
                        <a:spcAft>
                          <a:spcPts val="0"/>
                        </a:spcAft>
                        <a:buClr>
                          <a:srgbClr val="000000"/>
                        </a:buClr>
                        <a:buSzPts val="1400"/>
                        <a:buFont typeface="Arial"/>
                        <a:buNone/>
                      </a:pPr>
                      <a:endParaRPr sz="1200" u="none" strike="noStrike" cap="none">
                        <a:solidFill>
                          <a:srgbClr val="0A2D50"/>
                        </a:solidFill>
                        <a:latin typeface="Georgia"/>
                        <a:ea typeface="Georgia"/>
                        <a:cs typeface="Georgia"/>
                        <a:sym typeface="Georgia"/>
                      </a:endParaRPr>
                    </a:p>
                  </a:txBody>
                  <a:tcPr marL="91425" marR="91425" marT="91425" marB="91425">
                    <a:lnL w="38100" cap="flat" cmpd="sng">
                      <a:solidFill>
                        <a:srgbClr val="00B9E1"/>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rtl="0">
                        <a:lnSpc>
                          <a:spcPct val="120000"/>
                        </a:lnSpc>
                        <a:spcBef>
                          <a:spcPts val="0"/>
                        </a:spcBef>
                        <a:spcAft>
                          <a:spcPts val="0"/>
                        </a:spcAft>
                        <a:buClr>
                          <a:schemeClr val="dk1"/>
                        </a:buClr>
                        <a:buSzPts val="1100"/>
                        <a:buFont typeface="Arial"/>
                        <a:buNone/>
                      </a:pPr>
                      <a:r>
                        <a:rPr lang="en-GB" sz="1400" u="none" strike="noStrike" cap="none">
                          <a:solidFill>
                            <a:srgbClr val="0A2D50"/>
                          </a:solidFill>
                          <a:latin typeface="Georgia"/>
                          <a:ea typeface="Georgia"/>
                          <a:cs typeface="Georgia"/>
                        </a:rPr>
                        <a:t>TRAC framework</a:t>
                      </a:r>
                    </a:p>
                    <a:p>
                      <a:pPr marL="213995" marR="0" lvl="0" indent="-213995" algn="l">
                        <a:lnSpc>
                          <a:spcPct val="100000"/>
                        </a:lnSpc>
                        <a:spcBef>
                          <a:spcPts val="0"/>
                        </a:spcBef>
                        <a:spcAft>
                          <a:spcPts val="0"/>
                        </a:spcAft>
                        <a:buClr>
                          <a:srgbClr val="000000"/>
                        </a:buClr>
                        <a:buFont typeface="Arial"/>
                        <a:buChar char="•"/>
                      </a:pPr>
                      <a:r>
                        <a:rPr lang="en-GB" sz="1200" b="0" i="0" u="none" strike="noStrike" cap="none" noProof="0">
                          <a:solidFill>
                            <a:srgbClr val="0A2D50"/>
                          </a:solidFill>
                          <a:latin typeface="Georgia"/>
                          <a:ea typeface="+mn-ea"/>
                          <a:cs typeface="+mn-cs"/>
                        </a:rPr>
                        <a:t>Limitations</a:t>
                      </a: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12" name="Google Shape;383;p43">
            <a:extLst>
              <a:ext uri="{FF2B5EF4-FFF2-40B4-BE49-F238E27FC236}">
                <a16:creationId xmlns:a16="http://schemas.microsoft.com/office/drawing/2014/main" id="{F9993BAF-6BAE-3D7C-C082-B23179162B94}"/>
              </a:ext>
            </a:extLst>
          </p:cNvPr>
          <p:cNvGraphicFramePr/>
          <p:nvPr>
            <p:extLst>
              <p:ext uri="{D42A27DB-BD31-4B8C-83A1-F6EECF244321}">
                <p14:modId xmlns:p14="http://schemas.microsoft.com/office/powerpoint/2010/main" val="4207720567"/>
              </p:ext>
            </p:extLst>
          </p:nvPr>
        </p:nvGraphicFramePr>
        <p:xfrm>
          <a:off x="396341" y="1901771"/>
          <a:ext cx="7898858" cy="450841"/>
        </p:xfrm>
        <a:graphic>
          <a:graphicData uri="http://schemas.openxmlformats.org/drawingml/2006/table">
            <a:tbl>
              <a:tblPr>
                <a:noFill/>
              </a:tblPr>
              <a:tblGrid>
                <a:gridCol w="341632">
                  <a:extLst>
                    <a:ext uri="{9D8B030D-6E8A-4147-A177-3AD203B41FA5}">
                      <a16:colId xmlns:a16="http://schemas.microsoft.com/office/drawing/2014/main" val="20000"/>
                    </a:ext>
                  </a:extLst>
                </a:gridCol>
                <a:gridCol w="7557226">
                  <a:extLst>
                    <a:ext uri="{9D8B030D-6E8A-4147-A177-3AD203B41FA5}">
                      <a16:colId xmlns:a16="http://schemas.microsoft.com/office/drawing/2014/main" val="20001"/>
                    </a:ext>
                  </a:extLst>
                </a:gridCol>
              </a:tblGrid>
              <a:tr h="450841">
                <a:tc>
                  <a:txBody>
                    <a:bodyPr/>
                    <a:lstStyle/>
                    <a:p>
                      <a:pPr marL="0" marR="0" lvl="0" indent="0" algn="l" rtl="0">
                        <a:lnSpc>
                          <a:spcPct val="120000"/>
                        </a:lnSpc>
                        <a:spcBef>
                          <a:spcPts val="0"/>
                        </a:spcBef>
                        <a:spcAft>
                          <a:spcPts val="0"/>
                        </a:spcAft>
                        <a:buClr>
                          <a:srgbClr val="000000"/>
                        </a:buClr>
                        <a:buSzPts val="1400"/>
                        <a:buFont typeface="Arial"/>
                        <a:buNone/>
                      </a:pPr>
                      <a:endParaRPr sz="1200" u="none" strike="noStrike" cap="none">
                        <a:solidFill>
                          <a:srgbClr val="0A2D50"/>
                        </a:solidFill>
                        <a:latin typeface="Georgia"/>
                        <a:ea typeface="Georgia"/>
                        <a:cs typeface="Georgia"/>
                        <a:sym typeface="Georgia"/>
                      </a:endParaRPr>
                    </a:p>
                  </a:txBody>
                  <a:tcPr marL="91425" marR="91425" marT="91425" marB="91425">
                    <a:lnL w="38100" cap="flat" cmpd="sng">
                      <a:solidFill>
                        <a:srgbClr val="00B9E1"/>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a:lnSpc>
                          <a:spcPct val="100000"/>
                        </a:lnSpc>
                        <a:spcBef>
                          <a:spcPts val="0"/>
                        </a:spcBef>
                        <a:spcAft>
                          <a:spcPts val="0"/>
                        </a:spcAft>
                        <a:buClr>
                          <a:srgbClr val="000000"/>
                        </a:buClr>
                        <a:buNone/>
                      </a:pPr>
                      <a:r>
                        <a:rPr lang="en-GB" sz="1400" b="0" i="0" u="none" strike="noStrike" cap="none" noProof="0" err="1">
                          <a:solidFill>
                            <a:srgbClr val="0A2D50"/>
                          </a:solidFill>
                          <a:latin typeface="Georgia"/>
                        </a:rPr>
                        <a:t>Eg.</a:t>
                      </a:r>
                      <a:r>
                        <a:rPr lang="en-GB" sz="1400" b="0" i="0" u="none" strike="noStrike" cap="none" noProof="0">
                          <a:solidFill>
                            <a:srgbClr val="0A2D50"/>
                          </a:solidFill>
                          <a:latin typeface="Georgia"/>
                        </a:rPr>
                        <a:t> guest lectures, internships, visiting students</a:t>
                      </a: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14" name="Google Shape;383;p43">
            <a:extLst>
              <a:ext uri="{FF2B5EF4-FFF2-40B4-BE49-F238E27FC236}">
                <a16:creationId xmlns:a16="http://schemas.microsoft.com/office/drawing/2014/main" id="{5A1B5737-26E0-DDEA-2F9A-E42BA561927D}"/>
              </a:ext>
            </a:extLst>
          </p:cNvPr>
          <p:cNvGraphicFramePr/>
          <p:nvPr>
            <p:extLst>
              <p:ext uri="{D42A27DB-BD31-4B8C-83A1-F6EECF244321}">
                <p14:modId xmlns:p14="http://schemas.microsoft.com/office/powerpoint/2010/main" val="1971032467"/>
              </p:ext>
            </p:extLst>
          </p:nvPr>
        </p:nvGraphicFramePr>
        <p:xfrm>
          <a:off x="396538" y="5065581"/>
          <a:ext cx="8416865" cy="440363"/>
        </p:xfrm>
        <a:graphic>
          <a:graphicData uri="http://schemas.openxmlformats.org/drawingml/2006/table">
            <a:tbl>
              <a:tblPr>
                <a:noFill/>
              </a:tblPr>
              <a:tblGrid>
                <a:gridCol w="407819">
                  <a:extLst>
                    <a:ext uri="{9D8B030D-6E8A-4147-A177-3AD203B41FA5}">
                      <a16:colId xmlns:a16="http://schemas.microsoft.com/office/drawing/2014/main" val="20000"/>
                    </a:ext>
                  </a:extLst>
                </a:gridCol>
                <a:gridCol w="8009046">
                  <a:extLst>
                    <a:ext uri="{9D8B030D-6E8A-4147-A177-3AD203B41FA5}">
                      <a16:colId xmlns:a16="http://schemas.microsoft.com/office/drawing/2014/main" val="20001"/>
                    </a:ext>
                  </a:extLst>
                </a:gridCol>
              </a:tblGrid>
              <a:tr h="440363">
                <a:tc>
                  <a:txBody>
                    <a:bodyPr/>
                    <a:lstStyle/>
                    <a:p>
                      <a:pPr marL="0" marR="0" lvl="0" indent="0" algn="l" rtl="0">
                        <a:lnSpc>
                          <a:spcPct val="120000"/>
                        </a:lnSpc>
                        <a:spcBef>
                          <a:spcPts val="0"/>
                        </a:spcBef>
                        <a:spcAft>
                          <a:spcPts val="0"/>
                        </a:spcAft>
                        <a:buClr>
                          <a:srgbClr val="000000"/>
                        </a:buClr>
                        <a:buSzPts val="1400"/>
                        <a:buFont typeface="Arial"/>
                        <a:buNone/>
                      </a:pPr>
                      <a:endParaRPr sz="1200" u="none" strike="noStrike" cap="none">
                        <a:solidFill>
                          <a:srgbClr val="0A2D50"/>
                        </a:solidFill>
                        <a:latin typeface="Georgia"/>
                        <a:ea typeface="Georgia"/>
                        <a:cs typeface="Georgia"/>
                        <a:sym typeface="Georgia"/>
                      </a:endParaRPr>
                    </a:p>
                  </a:txBody>
                  <a:tcPr marL="91425" marR="91425" marT="91425" marB="91425">
                    <a:lnL w="38100" cap="flat" cmpd="sng">
                      <a:solidFill>
                        <a:srgbClr val="00B9E1"/>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a:lnSpc>
                          <a:spcPct val="100000"/>
                        </a:lnSpc>
                        <a:spcBef>
                          <a:spcPts val="0"/>
                        </a:spcBef>
                        <a:spcAft>
                          <a:spcPts val="0"/>
                        </a:spcAft>
                        <a:buClr>
                          <a:srgbClr val="000000"/>
                        </a:buClr>
                        <a:buNone/>
                      </a:pPr>
                      <a:r>
                        <a:rPr lang="en-GB" sz="1400" b="0" i="0" u="none" strike="noStrike" cap="none" noProof="0">
                          <a:solidFill>
                            <a:srgbClr val="0A2D50"/>
                          </a:solidFill>
                          <a:latin typeface="Georgia"/>
                        </a:rPr>
                        <a:t>Ongoing review of KDL contribution to educational offer</a:t>
                      </a:r>
                      <a:endParaRPr lang="en-GB" sz="1200" b="0" i="0" u="none" strike="noStrike" cap="none" noProof="0">
                        <a:solidFill>
                          <a:srgbClr val="0A2D50"/>
                        </a:solidFill>
                        <a:latin typeface="Georgia"/>
                        <a:ea typeface="+mn-ea"/>
                        <a:cs typeface="+mn-cs"/>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15" name="Table 14">
            <a:extLst>
              <a:ext uri="{FF2B5EF4-FFF2-40B4-BE49-F238E27FC236}">
                <a16:creationId xmlns:a16="http://schemas.microsoft.com/office/drawing/2014/main" id="{DBEB0CE2-C523-1C4A-4320-9681A225351F}"/>
              </a:ext>
            </a:extLst>
          </p:cNvPr>
          <p:cNvGraphicFramePr>
            <a:graphicFrameLocks noGrp="1"/>
          </p:cNvGraphicFramePr>
          <p:nvPr>
            <p:extLst>
              <p:ext uri="{D42A27DB-BD31-4B8C-83A1-F6EECF244321}">
                <p14:modId xmlns:p14="http://schemas.microsoft.com/office/powerpoint/2010/main" val="1330321023"/>
              </p:ext>
            </p:extLst>
          </p:nvPr>
        </p:nvGraphicFramePr>
        <p:xfrm>
          <a:off x="442939" y="2417574"/>
          <a:ext cx="5330370" cy="2581656"/>
        </p:xfrm>
        <a:graphic>
          <a:graphicData uri="http://schemas.openxmlformats.org/drawingml/2006/table">
            <a:tbl>
              <a:tblPr firstRow="1" bandRow="1">
                <a:tableStyleId>{BC50C5B4-BD8B-40A0-BE95-A8E350C882B3}</a:tableStyleId>
              </a:tblPr>
              <a:tblGrid>
                <a:gridCol w="2665185">
                  <a:extLst>
                    <a:ext uri="{9D8B030D-6E8A-4147-A177-3AD203B41FA5}">
                      <a16:colId xmlns:a16="http://schemas.microsoft.com/office/drawing/2014/main" val="1135589141"/>
                    </a:ext>
                  </a:extLst>
                </a:gridCol>
                <a:gridCol w="2665185">
                  <a:extLst>
                    <a:ext uri="{9D8B030D-6E8A-4147-A177-3AD203B41FA5}">
                      <a16:colId xmlns:a16="http://schemas.microsoft.com/office/drawing/2014/main" val="1166986948"/>
                    </a:ext>
                  </a:extLst>
                </a:gridCol>
              </a:tblGrid>
              <a:tr h="370840">
                <a:tc>
                  <a:txBody>
                    <a:bodyPr/>
                    <a:lstStyle/>
                    <a:p>
                      <a:pPr marL="0" marR="0" lvl="0" indent="0" algn="l">
                        <a:lnSpc>
                          <a:spcPct val="120000"/>
                        </a:lnSpc>
                        <a:spcBef>
                          <a:spcPts val="0"/>
                        </a:spcBef>
                        <a:spcAft>
                          <a:spcPts val="0"/>
                        </a:spcAft>
                        <a:buNone/>
                      </a:pPr>
                      <a:r>
                        <a:rPr lang="en-GB" sz="1200" b="0" i="0" u="none" strike="noStrike" noProof="0">
                          <a:solidFill>
                            <a:srgbClr val="0A2D50"/>
                          </a:solidFill>
                          <a:latin typeface="Georgia"/>
                        </a:rPr>
                        <a:t>Standard training</a:t>
                      </a:r>
                      <a:endParaRPr lang="en-US" sz="1200" b="0" i="0" u="none" strike="noStrike" noProof="0">
                        <a:solidFill>
                          <a:srgbClr val="0A2D50"/>
                        </a:solidFill>
                        <a:latin typeface="Georgia"/>
                      </a:endParaRPr>
                    </a:p>
                    <a:p>
                      <a:pPr marL="213995" marR="0" lvl="0" indent="-213995" algn="l">
                        <a:lnSpc>
                          <a:spcPct val="100000"/>
                        </a:lnSpc>
                        <a:spcBef>
                          <a:spcPts val="0"/>
                        </a:spcBef>
                        <a:spcAft>
                          <a:spcPts val="0"/>
                        </a:spcAft>
                        <a:buClr>
                          <a:srgbClr val="000000"/>
                        </a:buClr>
                        <a:buFont typeface="Arial,Sans-Serif"/>
                        <a:buChar char="•"/>
                      </a:pPr>
                      <a:r>
                        <a:rPr lang="en-GB" sz="1100" b="0" i="0" u="none" strike="noStrike" noProof="0">
                          <a:solidFill>
                            <a:srgbClr val="0A2D50"/>
                          </a:solidFill>
                          <a:latin typeface="Georgia"/>
                        </a:rPr>
                        <a:t>MA in Digital Humanities</a:t>
                      </a:r>
                      <a:endParaRPr lang="en-US" sz="1100" b="0" i="0" u="none" strike="noStrike" noProof="0">
                        <a:solidFill>
                          <a:srgbClr val="0A2D50"/>
                        </a:solidFill>
                        <a:latin typeface="Georgia"/>
                      </a:endParaRPr>
                    </a:p>
                    <a:p>
                      <a:pPr marL="0" marR="0" lvl="1" indent="0" algn="l">
                        <a:lnSpc>
                          <a:spcPct val="100000"/>
                        </a:lnSpc>
                        <a:spcBef>
                          <a:spcPts val="0"/>
                        </a:spcBef>
                        <a:spcAft>
                          <a:spcPts val="0"/>
                        </a:spcAft>
                        <a:buNone/>
                      </a:pPr>
                      <a:r>
                        <a:rPr lang="en-GB" sz="1050" b="0" i="1" u="none" strike="noStrike" noProof="0">
                          <a:solidFill>
                            <a:srgbClr val="0A2D50"/>
                          </a:solidFill>
                          <a:latin typeface="Georgia"/>
                        </a:rPr>
                        <a:t>&gt;&gt; Introduction to Digital Humanities</a:t>
                      </a:r>
                      <a:endParaRPr lang="en-US" sz="1050" b="0" i="0" u="none" strike="noStrike" noProof="0">
                        <a:solidFill>
                          <a:srgbClr val="0A2D50"/>
                        </a:solidFill>
                        <a:latin typeface="Georgia"/>
                      </a:endParaRPr>
                    </a:p>
                    <a:p>
                      <a:pPr marL="0" marR="0" lvl="1" indent="0" algn="l">
                        <a:lnSpc>
                          <a:spcPct val="100000"/>
                        </a:lnSpc>
                        <a:spcBef>
                          <a:spcPts val="0"/>
                        </a:spcBef>
                        <a:spcAft>
                          <a:spcPts val="0"/>
                        </a:spcAft>
                        <a:buNone/>
                      </a:pPr>
                      <a:r>
                        <a:rPr lang="en-GB" sz="1050" b="0" i="1" u="none" strike="noStrike" noProof="0">
                          <a:solidFill>
                            <a:srgbClr val="0A2D50"/>
                          </a:solidFill>
                          <a:latin typeface="Georgia"/>
                        </a:rPr>
                        <a:t>&gt;&gt; Product Development</a:t>
                      </a:r>
                      <a:endParaRPr lang="en-US" sz="1050" b="0" i="0" u="none" strike="noStrike" noProof="0">
                        <a:solidFill>
                          <a:srgbClr val="0A2D50"/>
                        </a:solidFill>
                        <a:latin typeface="Georgia"/>
                      </a:endParaRPr>
                    </a:p>
                    <a:p>
                      <a:pPr marL="0" marR="0" lvl="1" indent="0" algn="l">
                        <a:lnSpc>
                          <a:spcPct val="100000"/>
                        </a:lnSpc>
                        <a:spcBef>
                          <a:spcPts val="0"/>
                        </a:spcBef>
                        <a:spcAft>
                          <a:spcPts val="0"/>
                        </a:spcAft>
                        <a:buNone/>
                      </a:pPr>
                      <a:r>
                        <a:rPr lang="en-GB" sz="1050" b="0" i="1" u="none" strike="noStrike" noProof="0">
                          <a:solidFill>
                            <a:srgbClr val="0A2D50"/>
                          </a:solidFill>
                          <a:latin typeface="Georgia"/>
                        </a:rPr>
                        <a:t>&gt;&gt; Digital Interactions in Cultural Heritage</a:t>
                      </a:r>
                      <a:endParaRPr lang="en-US" sz="1050" b="0" i="0" u="none" strike="noStrike" noProof="0">
                        <a:solidFill>
                          <a:srgbClr val="0A2D50"/>
                        </a:solidFill>
                        <a:latin typeface="Georgia"/>
                      </a:endParaRPr>
                    </a:p>
                    <a:p>
                      <a:pPr marL="0" marR="0" lvl="1" indent="0" algn="l">
                        <a:lnSpc>
                          <a:spcPct val="100000"/>
                        </a:lnSpc>
                        <a:spcBef>
                          <a:spcPts val="0"/>
                        </a:spcBef>
                        <a:spcAft>
                          <a:spcPts val="0"/>
                        </a:spcAft>
                        <a:buNone/>
                      </a:pPr>
                      <a:r>
                        <a:rPr lang="en-GB" sz="1050" b="0" i="1" u="none" strike="noStrike" noProof="0">
                          <a:solidFill>
                            <a:srgbClr val="0A2D50"/>
                          </a:solidFill>
                          <a:latin typeface="Georgia"/>
                        </a:rPr>
                        <a:t>&gt;&gt; Web technologies</a:t>
                      </a:r>
                      <a:endParaRPr lang="en-US" sz="1050" b="0" i="0" u="none" strike="noStrike" noProof="0">
                        <a:solidFill>
                          <a:srgbClr val="0A2D50"/>
                        </a:solidFill>
                        <a:latin typeface="Georgia"/>
                      </a:endParaRPr>
                    </a:p>
                    <a:p>
                      <a:pPr marL="0" marR="0" lvl="1" indent="0" algn="l">
                        <a:lnSpc>
                          <a:spcPct val="100000"/>
                        </a:lnSpc>
                        <a:spcBef>
                          <a:spcPts val="0"/>
                        </a:spcBef>
                        <a:spcAft>
                          <a:spcPts val="0"/>
                        </a:spcAft>
                        <a:buNone/>
                      </a:pPr>
                      <a:r>
                        <a:rPr lang="en-GB" sz="1050" b="0" i="1" u="none" strike="noStrike" noProof="0">
                          <a:solidFill>
                            <a:srgbClr val="0A2D50"/>
                          </a:solidFill>
                          <a:latin typeface="Georgia"/>
                        </a:rPr>
                        <a:t>&gt;&gt; Coding and the Humanities</a:t>
                      </a:r>
                      <a:endParaRPr lang="en-US" sz="1050" b="0" i="0" u="none" strike="noStrike" noProof="0">
                        <a:solidFill>
                          <a:srgbClr val="0A2D50"/>
                        </a:solidFill>
                        <a:latin typeface="Georgia"/>
                      </a:endParaRPr>
                    </a:p>
                    <a:p>
                      <a:pPr marL="213995" marR="0" lvl="1" indent="-137795" algn="l">
                        <a:lnSpc>
                          <a:spcPct val="100000"/>
                        </a:lnSpc>
                        <a:spcBef>
                          <a:spcPts val="0"/>
                        </a:spcBef>
                        <a:spcAft>
                          <a:spcPts val="0"/>
                        </a:spcAft>
                        <a:buNone/>
                      </a:pPr>
                      <a:endParaRPr lang="en-US" sz="1050" b="0" i="0" u="none" strike="noStrike" noProof="0">
                        <a:solidFill>
                          <a:srgbClr val="0A2D50"/>
                        </a:solidFill>
                        <a:latin typeface="Georgia"/>
                      </a:endParaRPr>
                    </a:p>
                    <a:p>
                      <a:pPr marL="213995" marR="0" lvl="0" indent="-213995" algn="l">
                        <a:lnSpc>
                          <a:spcPct val="100000"/>
                        </a:lnSpc>
                        <a:spcBef>
                          <a:spcPts val="0"/>
                        </a:spcBef>
                        <a:spcAft>
                          <a:spcPts val="0"/>
                        </a:spcAft>
                        <a:buClr>
                          <a:srgbClr val="000000"/>
                        </a:buClr>
                        <a:buFont typeface="Arial,Sans-Serif"/>
                        <a:buChar char="•"/>
                      </a:pPr>
                      <a:r>
                        <a:rPr lang="en-GB" sz="1100" b="0" i="0" u="none" strike="noStrike" noProof="0">
                          <a:solidFill>
                            <a:srgbClr val="0A2D50"/>
                          </a:solidFill>
                          <a:latin typeface="Georgia"/>
                        </a:rPr>
                        <a:t>MA in Digital Asset and Media Management</a:t>
                      </a:r>
                      <a:endParaRPr lang="en-US" sz="1100" b="0" i="0" u="none" strike="noStrike" noProof="0">
                        <a:solidFill>
                          <a:srgbClr val="0A2D50"/>
                        </a:solidFill>
                        <a:latin typeface="Georgia"/>
                      </a:endParaRPr>
                    </a:p>
                    <a:p>
                      <a:pPr marL="0" marR="0" lvl="0" indent="0" algn="l">
                        <a:lnSpc>
                          <a:spcPct val="100000"/>
                        </a:lnSpc>
                        <a:spcBef>
                          <a:spcPts val="0"/>
                        </a:spcBef>
                        <a:spcAft>
                          <a:spcPts val="0"/>
                        </a:spcAft>
                        <a:buNone/>
                      </a:pPr>
                      <a:r>
                        <a:rPr lang="en-GB" sz="1050" b="0" i="0" u="none" strike="noStrike" noProof="0">
                          <a:solidFill>
                            <a:srgbClr val="0A2D50"/>
                          </a:solidFill>
                          <a:latin typeface="Georgia"/>
                        </a:rPr>
                        <a:t>&gt;&gt;</a:t>
                      </a:r>
                      <a:r>
                        <a:rPr lang="en-GB" sz="1050" b="0" i="1" u="none" strike="noStrike" noProof="0">
                          <a:solidFill>
                            <a:srgbClr val="0A2D50"/>
                          </a:solidFill>
                          <a:latin typeface="Georgia"/>
                        </a:rPr>
                        <a:t> Introduction to Digital Asset and Media Management</a:t>
                      </a:r>
                      <a:endParaRPr lang="en-US" sz="1050" b="0" i="0" u="none" strike="noStrike" noProof="0">
                        <a:solidFill>
                          <a:srgbClr val="0A2D50"/>
                        </a:solidFill>
                        <a:latin typeface="Georgia"/>
                      </a:endParaRPr>
                    </a:p>
                    <a:p>
                      <a:pPr marL="0" marR="0" lvl="0" indent="0" algn="l">
                        <a:lnSpc>
                          <a:spcPct val="100000"/>
                        </a:lnSpc>
                        <a:spcBef>
                          <a:spcPts val="0"/>
                        </a:spcBef>
                        <a:spcAft>
                          <a:spcPts val="0"/>
                        </a:spcAft>
                        <a:buNone/>
                      </a:pPr>
                      <a:endParaRPr lang="en-US" sz="1050" b="0" i="0" u="none" strike="noStrike" noProof="0">
                        <a:solidFill>
                          <a:srgbClr val="0A2D50"/>
                        </a:solidFill>
                        <a:latin typeface="Georgia"/>
                      </a:endParaRPr>
                    </a:p>
                    <a:p>
                      <a:pPr marL="213995" marR="0" lvl="0" indent="-213995" algn="l">
                        <a:lnSpc>
                          <a:spcPct val="100000"/>
                        </a:lnSpc>
                        <a:spcBef>
                          <a:spcPts val="0"/>
                        </a:spcBef>
                        <a:spcAft>
                          <a:spcPts val="0"/>
                        </a:spcAft>
                        <a:buClr>
                          <a:srgbClr val="000000"/>
                        </a:buClr>
                        <a:buFont typeface="Arial,Sans-Serif"/>
                        <a:buChar char="•"/>
                      </a:pPr>
                      <a:r>
                        <a:rPr lang="en-GB" sz="1100" b="0" i="0" u="none" strike="noStrike" noProof="0">
                          <a:solidFill>
                            <a:srgbClr val="0A2D50"/>
                          </a:solidFill>
                          <a:latin typeface="Georgia"/>
                        </a:rPr>
                        <a:t>MA in Global Cultures</a:t>
                      </a:r>
                      <a:endParaRPr lang="en-US" sz="1100"/>
                    </a:p>
                  </a:txBody>
                  <a:tcPr/>
                </a:tc>
                <a:tc>
                  <a:txBody>
                    <a:bodyPr/>
                    <a:lstStyle/>
                    <a:p>
                      <a:r>
                        <a:rPr lang="en-US" sz="1200" b="0" i="0" u="none" strike="noStrike" cap="none">
                          <a:solidFill>
                            <a:srgbClr val="0A2D50"/>
                          </a:solidFill>
                          <a:latin typeface="Georgia"/>
                          <a:cs typeface="Arial"/>
                          <a:sym typeface="Arial"/>
                        </a:rPr>
                        <a:t>Non-standard training</a:t>
                      </a:r>
                    </a:p>
                    <a:p>
                      <a:pPr marL="171450" lvl="0" indent="-171450">
                        <a:buFont typeface="Arial"/>
                        <a:buChar char="•"/>
                      </a:pPr>
                      <a:r>
                        <a:rPr lang="en-GB" sz="1100" b="0" i="0" u="none" strike="noStrike" cap="none" noProof="0">
                          <a:solidFill>
                            <a:srgbClr val="0A2D50"/>
                          </a:solidFill>
                          <a:latin typeface="Georgia"/>
                          <a:cs typeface="Arial"/>
                          <a:sym typeface="Arial"/>
                        </a:rPr>
                        <a:t>User Experience (UX) Design (Fourth Rev)</a:t>
                      </a:r>
                      <a:endParaRPr lang="en-US" sz="1100" b="0" i="0" u="none" strike="noStrike" cap="none">
                        <a:solidFill>
                          <a:srgbClr val="0A2D50"/>
                        </a:solidFill>
                        <a:latin typeface="Georgia"/>
                        <a:cs typeface="Arial"/>
                        <a:sym typeface="Arial"/>
                      </a:endParaRPr>
                    </a:p>
                  </a:txBody>
                  <a:tcPr/>
                </a:tc>
                <a:extLst>
                  <a:ext uri="{0D108BD9-81ED-4DB2-BD59-A6C34878D82A}">
                    <a16:rowId xmlns:a16="http://schemas.microsoft.com/office/drawing/2014/main" val="1039077460"/>
                  </a:ext>
                </a:extLst>
              </a:tr>
            </a:tbl>
          </a:graphicData>
        </a:graphic>
      </p:graphicFrame>
      <p:pic>
        <p:nvPicPr>
          <p:cNvPr id="17" name="Google Shape;208;p32">
            <a:extLst>
              <a:ext uri="{FF2B5EF4-FFF2-40B4-BE49-F238E27FC236}">
                <a16:creationId xmlns:a16="http://schemas.microsoft.com/office/drawing/2014/main" id="{D75AF53E-FB55-FBAE-4672-F1E64CE0E306}"/>
              </a:ext>
            </a:extLst>
          </p:cNvPr>
          <p:cNvPicPr preferRelativeResize="0"/>
          <p:nvPr/>
        </p:nvPicPr>
        <p:blipFill>
          <a:blip r:embed="rId3">
            <a:alphaModFix/>
          </a:blip>
          <a:stretch>
            <a:fillRect/>
          </a:stretch>
        </p:blipFill>
        <p:spPr>
          <a:xfrm>
            <a:off x="5842040" y="788714"/>
            <a:ext cx="2970212" cy="3062365"/>
          </a:xfrm>
          <a:prstGeom prst="rect">
            <a:avLst/>
          </a:prstGeom>
          <a:noFill/>
          <a:ln>
            <a:noFill/>
          </a:ln>
        </p:spPr>
      </p:pic>
      <p:sp>
        <p:nvSpPr>
          <p:cNvPr id="19" name="Google Shape;209;p32">
            <a:extLst>
              <a:ext uri="{FF2B5EF4-FFF2-40B4-BE49-F238E27FC236}">
                <a16:creationId xmlns:a16="http://schemas.microsoft.com/office/drawing/2014/main" id="{92AE9FFE-DB6C-9068-DD14-F77403255BE9}"/>
              </a:ext>
            </a:extLst>
          </p:cNvPr>
          <p:cNvSpPr txBox="1"/>
          <p:nvPr/>
        </p:nvSpPr>
        <p:spPr>
          <a:xfrm>
            <a:off x="5812250" y="3597777"/>
            <a:ext cx="3000000" cy="3231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en-GB" sz="900">
                <a:solidFill>
                  <a:schemeClr val="lt1"/>
                </a:solidFill>
              </a:rPr>
              <a:t>quokkabottles on @unsplash</a:t>
            </a:r>
            <a:endParaRPr sz="900">
              <a:solidFill>
                <a:schemeClr val="lt1"/>
              </a:solidFill>
            </a:endParaRPr>
          </a:p>
        </p:txBody>
      </p:sp>
    </p:spTree>
    <p:extLst>
      <p:ext uri="{BB962C8B-B14F-4D97-AF65-F5344CB8AC3E}">
        <p14:creationId xmlns:p14="http://schemas.microsoft.com/office/powerpoint/2010/main" val="1513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5"/>
          <p:cNvSpPr txBox="1"/>
          <p:nvPr/>
        </p:nvSpPr>
        <p:spPr>
          <a:xfrm>
            <a:off x="1414215" y="165086"/>
            <a:ext cx="5963400" cy="362700"/>
          </a:xfrm>
          <a:prstGeom prst="rect">
            <a:avLst/>
          </a:prstGeom>
          <a:noFill/>
          <a:ln>
            <a:noFill/>
          </a:ln>
        </p:spPr>
        <p:txBody>
          <a:bodyPr spcFirstLastPara="1" wrap="square" lIns="91425" tIns="91425" rIns="91425" bIns="91425" anchor="t" anchorCtr="0">
            <a:noAutofit/>
          </a:bodyPr>
          <a:lstStyle/>
          <a:p>
            <a:r>
              <a:rPr lang="en-GB" sz="1800">
                <a:solidFill>
                  <a:srgbClr val="C00000"/>
                </a:solidFill>
                <a:latin typeface="Impact"/>
                <a:ea typeface="Impact"/>
                <a:cs typeface="Impact"/>
                <a:sym typeface="Impact"/>
              </a:rPr>
              <a:t>College Contributions</a:t>
            </a:r>
            <a:endParaRPr sz="1800" b="0" i="0" u="none" strike="noStrike" cap="none">
              <a:solidFill>
                <a:srgbClr val="C00000"/>
              </a:solidFill>
              <a:latin typeface="Impact"/>
              <a:ea typeface="Impact"/>
              <a:cs typeface="Impact"/>
              <a:sym typeface="Impact"/>
            </a:endParaRPr>
          </a:p>
        </p:txBody>
      </p:sp>
      <p:pic>
        <p:nvPicPr>
          <p:cNvPr id="326" name="Google Shape;326;p15"/>
          <p:cNvPicPr preferRelativeResize="0"/>
          <p:nvPr/>
        </p:nvPicPr>
        <p:blipFill rotWithShape="1">
          <a:blip r:embed="rId3">
            <a:alphaModFix/>
          </a:blip>
          <a:srcRect/>
          <a:stretch/>
        </p:blipFill>
        <p:spPr>
          <a:xfrm>
            <a:off x="6740184" y="1900715"/>
            <a:ext cx="72000" cy="432000"/>
          </a:xfrm>
          <a:prstGeom prst="rect">
            <a:avLst/>
          </a:prstGeom>
          <a:noFill/>
          <a:ln>
            <a:noFill/>
          </a:ln>
        </p:spPr>
      </p:pic>
      <p:grpSp>
        <p:nvGrpSpPr>
          <p:cNvPr id="7" name="Group 6">
            <a:extLst>
              <a:ext uri="{FF2B5EF4-FFF2-40B4-BE49-F238E27FC236}">
                <a16:creationId xmlns:a16="http://schemas.microsoft.com/office/drawing/2014/main" id="{59C917CB-22C5-61B9-FA27-8050D0B0DA3F}"/>
              </a:ext>
            </a:extLst>
          </p:cNvPr>
          <p:cNvGrpSpPr/>
          <p:nvPr/>
        </p:nvGrpSpPr>
        <p:grpSpPr>
          <a:xfrm>
            <a:off x="520117" y="1121772"/>
            <a:ext cx="5917977" cy="1679135"/>
            <a:chOff x="520117" y="1121772"/>
            <a:chExt cx="5917977" cy="1679135"/>
          </a:xfrm>
        </p:grpSpPr>
        <p:graphicFrame>
          <p:nvGraphicFramePr>
            <p:cNvPr id="328" name="Google Shape;328;p15"/>
            <p:cNvGraphicFramePr/>
            <p:nvPr>
              <p:extLst>
                <p:ext uri="{D42A27DB-BD31-4B8C-83A1-F6EECF244321}">
                  <p14:modId xmlns:p14="http://schemas.microsoft.com/office/powerpoint/2010/main" val="1636433384"/>
                </p:ext>
              </p:extLst>
            </p:nvPr>
          </p:nvGraphicFramePr>
          <p:xfrm>
            <a:off x="520117" y="1124537"/>
            <a:ext cx="5917977" cy="1676370"/>
          </p:xfrm>
          <a:graphic>
            <a:graphicData uri="http://schemas.openxmlformats.org/drawingml/2006/table">
              <a:tbl>
                <a:tblPr>
                  <a:noFill/>
                </a:tblPr>
                <a:tblGrid>
                  <a:gridCol w="290486">
                    <a:extLst>
                      <a:ext uri="{9D8B030D-6E8A-4147-A177-3AD203B41FA5}">
                        <a16:colId xmlns:a16="http://schemas.microsoft.com/office/drawing/2014/main" val="20000"/>
                      </a:ext>
                    </a:extLst>
                  </a:gridCol>
                  <a:gridCol w="5627491">
                    <a:extLst>
                      <a:ext uri="{9D8B030D-6E8A-4147-A177-3AD203B41FA5}">
                        <a16:colId xmlns:a16="http://schemas.microsoft.com/office/drawing/2014/main" val="20001"/>
                      </a:ext>
                    </a:extLst>
                  </a:gridCol>
                </a:tblGrid>
                <a:tr h="1226439">
                  <a:tc>
                    <a:txBody>
                      <a:bodyPr/>
                      <a:lstStyle/>
                      <a:p>
                        <a:pPr marL="0" marR="0" lvl="0" indent="0" algn="l" rtl="0">
                          <a:lnSpc>
                            <a:spcPct val="120000"/>
                          </a:lnSpc>
                          <a:spcBef>
                            <a:spcPts val="0"/>
                          </a:spcBef>
                          <a:spcAft>
                            <a:spcPts val="0"/>
                          </a:spcAft>
                          <a:buClr>
                            <a:srgbClr val="000000"/>
                          </a:buClr>
                          <a:buSzPts val="1400"/>
                          <a:buFont typeface="Arial"/>
                          <a:buNone/>
                        </a:pPr>
                        <a:endParaRPr sz="1400" u="none" strike="noStrike" cap="none">
                          <a:solidFill>
                            <a:srgbClr val="0A2D50"/>
                          </a:solidFill>
                          <a:latin typeface="Georgia"/>
                          <a:ea typeface="Georgia"/>
                          <a:cs typeface="Georgia"/>
                          <a:sym typeface="Georgia"/>
                        </a:endParaRPr>
                      </a:p>
                    </a:txBody>
                    <a:tcPr marL="91425" marR="91425" marT="91425" marB="91425">
                      <a:lnL w="38100" cap="flat" cmpd="sng">
                        <a:solidFill>
                          <a:srgbClr val="A64D7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400"/>
                          <a:buNone/>
                        </a:pPr>
                        <a:r>
                          <a:rPr lang="en-GB" sz="1400" b="0" i="0" u="none" strike="noStrike" cap="none" noProof="0">
                            <a:solidFill>
                              <a:srgbClr val="0A2D50"/>
                            </a:solidFill>
                            <a:latin typeface="Georgia"/>
                            <a:sym typeface="Arial"/>
                          </a:rPr>
                          <a:t>(indirectly via other activities) </a:t>
                        </a:r>
                        <a:r>
                          <a:rPr lang="en-GB" sz="1400" b="0" i="1" u="none" strike="noStrike" cap="none" noProof="0">
                            <a:solidFill>
                              <a:srgbClr val="0A2D50"/>
                            </a:solidFill>
                            <a:latin typeface="Georgia"/>
                          </a:rPr>
                          <a:t>Digital</a:t>
                        </a:r>
                        <a:r>
                          <a:rPr lang="en-GB" sz="1400" b="0" i="1" u="none" strike="noStrike" cap="none" noProof="0">
                            <a:solidFill>
                              <a:srgbClr val="0A2D50"/>
                            </a:solidFill>
                            <a:latin typeface="Georgia"/>
                            <a:sym typeface="Arial"/>
                          </a:rPr>
                          <a:t> research and data</a:t>
                        </a:r>
                        <a:r>
                          <a:rPr lang="en-GB" sz="1400" b="0" i="0" u="none" strike="noStrike" cap="none" noProof="0">
                            <a:solidFill>
                              <a:srgbClr val="0A2D50"/>
                            </a:solidFill>
                            <a:latin typeface="Georgia"/>
                            <a:sym typeface="Arial"/>
                          </a:rPr>
                          <a:t> strategy &amp; operations</a:t>
                        </a:r>
                        <a:endParaRPr lang="en-US" sz="1400" b="0" i="0" u="none" strike="noStrike" cap="none">
                          <a:solidFill>
                            <a:srgbClr val="0A2D50"/>
                          </a:solidFill>
                          <a:latin typeface="Georgia"/>
                          <a:sym typeface="Arial"/>
                        </a:endParaRPr>
                      </a:p>
                      <a:p>
                        <a:pPr marL="0" marR="0" lvl="0" indent="0" algn="l">
                          <a:lnSpc>
                            <a:spcPct val="100000"/>
                          </a:lnSpc>
                          <a:spcBef>
                            <a:spcPts val="0"/>
                          </a:spcBef>
                          <a:spcAft>
                            <a:spcPts val="0"/>
                          </a:spcAft>
                          <a:buSzPts val="1400"/>
                          <a:buNone/>
                        </a:pPr>
                        <a:endParaRPr lang="en-GB" sz="1400" b="0" i="0" u="none" strike="noStrike" cap="none" noProof="0">
                          <a:solidFill>
                            <a:srgbClr val="0A2D50"/>
                          </a:solidFill>
                          <a:latin typeface="Georgia"/>
                        </a:endParaRPr>
                      </a:p>
                      <a:p>
                        <a:pPr marL="0" marR="0" lvl="0" indent="0" algn="l">
                          <a:lnSpc>
                            <a:spcPct val="100000"/>
                          </a:lnSpc>
                          <a:spcBef>
                            <a:spcPts val="0"/>
                          </a:spcBef>
                          <a:spcAft>
                            <a:spcPts val="0"/>
                          </a:spcAft>
                          <a:buClr>
                            <a:srgbClr val="000000"/>
                          </a:buClr>
                          <a:buSzPts val="1400"/>
                          <a:buNone/>
                        </a:pPr>
                        <a:r>
                          <a:rPr lang="en-GB" sz="1400" b="0" i="0" u="none" strike="noStrike" cap="none" noProof="0">
                            <a:solidFill>
                              <a:srgbClr val="0A2D50"/>
                            </a:solidFill>
                            <a:latin typeface="Georgia"/>
                            <a:sym typeface="Arial"/>
                          </a:rPr>
                          <a:t>(specific inputs) e.g.</a:t>
                        </a:r>
                        <a:endParaRPr lang="en-US" sz="1400" b="0" i="0" u="none" strike="noStrike" cap="none">
                          <a:solidFill>
                            <a:srgbClr val="0A2D50"/>
                          </a:solidFill>
                          <a:latin typeface="Georgia"/>
                          <a:sym typeface="Arial"/>
                        </a:endParaRPr>
                      </a:p>
                      <a:p>
                        <a:pPr marL="213995" marR="0" lvl="0" indent="-213995" algn="l">
                          <a:lnSpc>
                            <a:spcPct val="100000"/>
                          </a:lnSpc>
                          <a:spcBef>
                            <a:spcPts val="0"/>
                          </a:spcBef>
                          <a:spcAft>
                            <a:spcPts val="0"/>
                          </a:spcAft>
                          <a:buClr>
                            <a:srgbClr val="000000"/>
                          </a:buClr>
                          <a:buSzPts val="1400"/>
                          <a:buFont typeface="Arial"/>
                          <a:buChar char="•"/>
                        </a:pPr>
                        <a:r>
                          <a:rPr lang="en-GB" sz="1400" b="0" i="0" u="none" strike="noStrike" cap="none" noProof="0">
                            <a:solidFill>
                              <a:srgbClr val="0A2D50"/>
                            </a:solidFill>
                            <a:latin typeface="Georgia"/>
                            <a:sym typeface="Arial"/>
                          </a:rPr>
                          <a:t>relevant College committees (e.g. KCL AI Insitute</a:t>
                        </a:r>
                        <a:r>
                          <a:rPr lang="en-GB" sz="1400" b="0" i="0" u="none" strike="noStrike" cap="none" noProof="0">
                            <a:solidFill>
                              <a:srgbClr val="0A2D50"/>
                            </a:solidFill>
                            <a:latin typeface="Georgia"/>
                          </a:rPr>
                          <a:t>)</a:t>
                        </a:r>
                        <a:r>
                          <a:rPr lang="en-GB" sz="1400" b="0" i="0" u="none" strike="noStrike" cap="none" noProof="0">
                            <a:solidFill>
                              <a:srgbClr val="0A2D50"/>
                            </a:solidFill>
                            <a:latin typeface="Georgia"/>
                            <a:sym typeface="Arial"/>
                          </a:rPr>
                          <a:t> </a:t>
                        </a:r>
                        <a:r>
                          <a:rPr lang="en-GB" sz="1400" b="0" i="0" u="none" strike="noStrike" cap="none" noProof="0">
                            <a:solidFill>
                              <a:srgbClr val="0A2D50"/>
                            </a:solidFill>
                            <a:latin typeface="Georgia"/>
                            <a:sym typeface="Georgia"/>
                          </a:rPr>
                          <a:t>and </a:t>
                        </a:r>
                        <a:r>
                          <a:rPr lang="en-GB" sz="1400" b="0" i="0" u="none" strike="noStrike" cap="none" noProof="0">
                            <a:solidFill>
                              <a:srgbClr val="0A2D50"/>
                            </a:solidFill>
                            <a:latin typeface="Georgia"/>
                            <a:sym typeface="Arial"/>
                          </a:rPr>
                          <a:t>working </a:t>
                        </a:r>
                        <a:r>
                          <a:rPr lang="en-GB" sz="1400" b="0" i="0" u="none" strike="noStrike" cap="none" noProof="0">
                            <a:solidFill>
                              <a:srgbClr val="0A2D50"/>
                            </a:solidFill>
                            <a:latin typeface="Georgia"/>
                          </a:rPr>
                          <a:t>groups</a:t>
                        </a:r>
                        <a:endParaRPr lang="en-US" sz="1400" b="0" i="0" u="none" strike="noStrike" cap="none">
                          <a:solidFill>
                            <a:srgbClr val="0A2D50"/>
                          </a:solidFill>
                          <a:latin typeface="Georgia"/>
                        </a:endParaRPr>
                      </a:p>
                      <a:p>
                        <a:pPr marL="213995" marR="0" lvl="0" indent="-213995" algn="l">
                          <a:lnSpc>
                            <a:spcPct val="100000"/>
                          </a:lnSpc>
                          <a:spcBef>
                            <a:spcPts val="0"/>
                          </a:spcBef>
                          <a:spcAft>
                            <a:spcPts val="0"/>
                          </a:spcAft>
                          <a:buClr>
                            <a:srgbClr val="000000"/>
                          </a:buClr>
                          <a:buSzPts val="1400"/>
                          <a:buFont typeface="Arial"/>
                          <a:buChar char="•"/>
                        </a:pPr>
                        <a:r>
                          <a:rPr lang="en-GB" sz="1400" b="0" i="0" u="none" strike="noStrike" cap="none" noProof="0">
                            <a:solidFill>
                              <a:srgbClr val="0A2D50"/>
                            </a:solidFill>
                            <a:latin typeface="Georgia"/>
                          </a:rPr>
                          <a:t>development</a:t>
                        </a:r>
                        <a:r>
                          <a:rPr lang="en-GB" sz="1400" b="0" i="0" u="none" strike="noStrike" cap="none" noProof="0">
                            <a:solidFill>
                              <a:srgbClr val="0A2D50"/>
                            </a:solidFill>
                            <a:latin typeface="Georgia"/>
                            <a:sym typeface="Arial"/>
                          </a:rPr>
                          <a:t> of digital research and data capacity via training</a:t>
                        </a:r>
                        <a:r>
                          <a:rPr lang="en-GB" sz="1400" b="0" i="0" u="none" strike="noStrike" cap="none" noProof="0">
                            <a:solidFill>
                              <a:srgbClr val="0A2D50"/>
                            </a:solidFill>
                            <a:latin typeface="Georgia"/>
                          </a:rPr>
                          <a:t>  </a:t>
                        </a:r>
                        <a:endParaRPr lang="en-GB" sz="1400" b="0" i="0" u="none" strike="noStrike" cap="none" noProof="0">
                          <a:solidFill>
                            <a:srgbClr val="0A2D50"/>
                          </a:solidFill>
                          <a:latin typeface="Georgia"/>
                          <a:sym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cxnSp>
          <p:nvCxnSpPr>
            <p:cNvPr id="329" name="Google Shape;329;p15"/>
            <p:cNvCxnSpPr/>
            <p:nvPr/>
          </p:nvCxnSpPr>
          <p:spPr>
            <a:xfrm flipH="1">
              <a:off x="521805" y="1121772"/>
              <a:ext cx="2771" cy="1654970"/>
            </a:xfrm>
            <a:prstGeom prst="straightConnector1">
              <a:avLst/>
            </a:prstGeom>
            <a:noFill/>
            <a:ln w="38100" cap="flat" cmpd="sng">
              <a:solidFill>
                <a:srgbClr val="C00000"/>
              </a:solidFill>
              <a:prstDash val="solid"/>
              <a:round/>
              <a:headEnd type="none" w="sm" len="sm"/>
              <a:tailEnd type="none" w="sm" len="sm"/>
            </a:ln>
          </p:spPr>
        </p:cxnSp>
      </p:grpSp>
      <p:sp>
        <p:nvSpPr>
          <p:cNvPr id="331" name="Google Shape;331;p15"/>
          <p:cNvSpPr/>
          <p:nvPr/>
        </p:nvSpPr>
        <p:spPr>
          <a:xfrm>
            <a:off x="4419600" y="2705100"/>
            <a:ext cx="2432304" cy="24323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4419600" y="2705100"/>
            <a:ext cx="3261360" cy="3261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5"/>
          <p:cNvSpPr txBox="1"/>
          <p:nvPr/>
        </p:nvSpPr>
        <p:spPr>
          <a:xfrm>
            <a:off x="496041" y="3406432"/>
            <a:ext cx="3557817" cy="288900"/>
          </a:xfrm>
          <a:prstGeom prst="rect">
            <a:avLst/>
          </a:prstGeom>
          <a:noFill/>
          <a:ln>
            <a:noFill/>
          </a:ln>
        </p:spPr>
        <p:txBody>
          <a:bodyPr spcFirstLastPara="1" wrap="square" lIns="82275" tIns="82275" rIns="82275" bIns="82275" anchor="ctr" anchorCtr="0">
            <a:noAutofit/>
          </a:bodyPr>
          <a:lstStyle/>
          <a:p>
            <a:pPr marL="0" marR="0" lvl="1" indent="0" algn="l" rtl="0">
              <a:lnSpc>
                <a:spcPct val="100000"/>
              </a:lnSpc>
              <a:spcBef>
                <a:spcPts val="0"/>
              </a:spcBef>
              <a:spcAft>
                <a:spcPts val="0"/>
              </a:spcAft>
              <a:buNone/>
            </a:pPr>
            <a:r>
              <a:rPr lang="en-GB" b="1">
                <a:solidFill>
                  <a:srgbClr val="C00000"/>
                </a:solidFill>
                <a:latin typeface="Georgia"/>
                <a:sym typeface="Georgia"/>
              </a:rPr>
              <a:t>Benefits</a:t>
            </a:r>
            <a:endParaRPr/>
          </a:p>
        </p:txBody>
      </p:sp>
      <p:grpSp>
        <p:nvGrpSpPr>
          <p:cNvPr id="6" name="Group 5">
            <a:extLst>
              <a:ext uri="{FF2B5EF4-FFF2-40B4-BE49-F238E27FC236}">
                <a16:creationId xmlns:a16="http://schemas.microsoft.com/office/drawing/2014/main" id="{3CEC9206-202E-D70A-067F-149BE1CA6006}"/>
              </a:ext>
            </a:extLst>
          </p:cNvPr>
          <p:cNvGrpSpPr/>
          <p:nvPr/>
        </p:nvGrpSpPr>
        <p:grpSpPr>
          <a:xfrm>
            <a:off x="515220" y="3810000"/>
            <a:ext cx="5924521" cy="1036290"/>
            <a:chOff x="515220" y="3810000"/>
            <a:chExt cx="5924521" cy="1036290"/>
          </a:xfrm>
        </p:grpSpPr>
        <p:graphicFrame>
          <p:nvGraphicFramePr>
            <p:cNvPr id="334" name="Google Shape;334;p15"/>
            <p:cNvGraphicFramePr/>
            <p:nvPr>
              <p:extLst>
                <p:ext uri="{D42A27DB-BD31-4B8C-83A1-F6EECF244321}">
                  <p14:modId xmlns:p14="http://schemas.microsoft.com/office/powerpoint/2010/main" val="3626645074"/>
                </p:ext>
              </p:extLst>
            </p:nvPr>
          </p:nvGraphicFramePr>
          <p:xfrm>
            <a:off x="520117" y="3810000"/>
            <a:ext cx="5919624" cy="1036290"/>
          </p:xfrm>
          <a:graphic>
            <a:graphicData uri="http://schemas.openxmlformats.org/drawingml/2006/table">
              <a:tbl>
                <a:tblPr>
                  <a:noFill/>
                </a:tblPr>
                <a:tblGrid>
                  <a:gridCol w="290564">
                    <a:extLst>
                      <a:ext uri="{9D8B030D-6E8A-4147-A177-3AD203B41FA5}">
                        <a16:colId xmlns:a16="http://schemas.microsoft.com/office/drawing/2014/main" val="20000"/>
                      </a:ext>
                    </a:extLst>
                  </a:gridCol>
                  <a:gridCol w="5629060">
                    <a:extLst>
                      <a:ext uri="{9D8B030D-6E8A-4147-A177-3AD203B41FA5}">
                        <a16:colId xmlns:a16="http://schemas.microsoft.com/office/drawing/2014/main" val="20001"/>
                      </a:ext>
                    </a:extLst>
                  </a:gridCol>
                </a:tblGrid>
                <a:tr h="426375">
                  <a:tc>
                    <a:txBody>
                      <a:bodyPr/>
                      <a:lstStyle/>
                      <a:p>
                        <a:pPr marL="0" marR="0" lvl="0" indent="0" algn="l" rtl="0">
                          <a:lnSpc>
                            <a:spcPct val="120000"/>
                          </a:lnSpc>
                          <a:spcBef>
                            <a:spcPts val="0"/>
                          </a:spcBef>
                          <a:spcAft>
                            <a:spcPts val="0"/>
                          </a:spcAft>
                          <a:buClr>
                            <a:srgbClr val="000000"/>
                          </a:buClr>
                          <a:buSzPts val="1400"/>
                          <a:buFont typeface="Arial"/>
                          <a:buNone/>
                        </a:pPr>
                        <a:endParaRPr sz="1400" u="none" strike="noStrike" cap="none">
                          <a:solidFill>
                            <a:srgbClr val="0A2D50"/>
                          </a:solidFill>
                          <a:latin typeface="Georgia"/>
                          <a:ea typeface="Georgia"/>
                          <a:cs typeface="Georgia"/>
                          <a:sym typeface="Georgia"/>
                        </a:endParaRPr>
                      </a:p>
                    </a:txBody>
                    <a:tcPr marL="91425" marR="91425" marT="91425" marB="91425">
                      <a:lnL w="38100" cap="flat" cmpd="sng">
                        <a:solidFill>
                          <a:srgbClr val="A64D7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213995" marR="0" lvl="0" indent="-213995" algn="l" rtl="0">
                          <a:lnSpc>
                            <a:spcPct val="100000"/>
                          </a:lnSpc>
                          <a:spcBef>
                            <a:spcPts val="0"/>
                          </a:spcBef>
                          <a:spcAft>
                            <a:spcPts val="0"/>
                          </a:spcAft>
                          <a:buClr>
                            <a:srgbClr val="000000"/>
                          </a:buClr>
                          <a:buSzPts val="1400"/>
                          <a:buFont typeface="Arial"/>
                          <a:buChar char="•"/>
                        </a:pPr>
                        <a:r>
                          <a:rPr lang="en-GB" sz="1400" b="0" i="0" u="none" strike="noStrike" cap="none" noProof="0" dirty="0">
                            <a:solidFill>
                              <a:srgbClr val="0A2D50"/>
                            </a:solidFill>
                            <a:latin typeface="Georgia"/>
                          </a:rPr>
                          <a:t>Holistic account of RSE expertise </a:t>
                        </a:r>
                        <a:endParaRPr lang="en-GB" sz="1400" b="0" i="0" u="none" strike="noStrike" cap="none" dirty="0">
                          <a:solidFill>
                            <a:srgbClr val="0A2D50"/>
                          </a:solidFill>
                          <a:latin typeface="Georgia"/>
                        </a:endParaRPr>
                      </a:p>
                      <a:p>
                        <a:pPr marL="213995" marR="0" lvl="0" indent="-213995" algn="l">
                          <a:lnSpc>
                            <a:spcPct val="100000"/>
                          </a:lnSpc>
                          <a:spcBef>
                            <a:spcPts val="0"/>
                          </a:spcBef>
                          <a:spcAft>
                            <a:spcPts val="0"/>
                          </a:spcAft>
                          <a:buClr>
                            <a:srgbClr val="000000"/>
                          </a:buClr>
                          <a:buSzPts val="1400"/>
                          <a:buFont typeface="Arial"/>
                          <a:buChar char="•"/>
                        </a:pPr>
                        <a:r>
                          <a:rPr lang="en-GB" sz="1400" b="0" i="0" u="none" strike="noStrike" cap="none" noProof="0" dirty="0">
                            <a:solidFill>
                              <a:srgbClr val="0A2D50"/>
                            </a:solidFill>
                            <a:latin typeface="Georgia"/>
                          </a:rPr>
                          <a:t>Workload management</a:t>
                        </a:r>
                        <a:endParaRPr lang="en-GB" sz="1400" b="0" i="0" u="none" strike="noStrike" cap="none" dirty="0">
                          <a:solidFill>
                            <a:srgbClr val="0A2D50"/>
                          </a:solidFill>
                          <a:latin typeface="Georgia"/>
                        </a:endParaRPr>
                      </a:p>
                      <a:p>
                        <a:pPr marL="213995" marR="0" lvl="0" indent="-213995" algn="l">
                          <a:lnSpc>
                            <a:spcPct val="100000"/>
                          </a:lnSpc>
                          <a:spcBef>
                            <a:spcPts val="0"/>
                          </a:spcBef>
                          <a:spcAft>
                            <a:spcPts val="0"/>
                          </a:spcAft>
                          <a:buClr>
                            <a:srgbClr val="000000"/>
                          </a:buClr>
                          <a:buSzPts val="1400"/>
                          <a:buFont typeface="Arial"/>
                          <a:buChar char="•"/>
                        </a:pPr>
                        <a:r>
                          <a:rPr lang="en-GB" sz="1400" b="0" i="0" u="none" strike="noStrike" cap="none" noProof="0" dirty="0">
                            <a:solidFill>
                              <a:srgbClr val="0A2D50"/>
                            </a:solidFill>
                            <a:latin typeface="Georgia"/>
                          </a:rPr>
                          <a:t>Delegation</a:t>
                        </a:r>
                        <a:endParaRPr lang="en-GB" sz="1400" b="0" i="0" u="none" strike="noStrike" cap="none" dirty="0">
                          <a:solidFill>
                            <a:srgbClr val="0A2D50"/>
                          </a:solidFill>
                          <a:latin typeface="Georgia"/>
                        </a:endParaRPr>
                      </a:p>
                      <a:p>
                        <a:pPr marL="213995" marR="0" lvl="0" indent="-213995" algn="l">
                          <a:lnSpc>
                            <a:spcPct val="100000"/>
                          </a:lnSpc>
                          <a:spcBef>
                            <a:spcPts val="0"/>
                          </a:spcBef>
                          <a:spcAft>
                            <a:spcPts val="0"/>
                          </a:spcAft>
                          <a:buClr>
                            <a:srgbClr val="000000"/>
                          </a:buClr>
                          <a:buSzPts val="1400"/>
                          <a:buFont typeface="Arial"/>
                          <a:buChar char="•"/>
                        </a:pPr>
                        <a:r>
                          <a:rPr lang="en-GB" sz="1400" b="0" i="0" u="none" strike="noStrike" cap="none" noProof="0" dirty="0">
                            <a:solidFill>
                              <a:srgbClr val="0A2D50"/>
                            </a:solidFill>
                            <a:latin typeface="Georgia"/>
                          </a:rPr>
                          <a:t>Demand and expectations management</a:t>
                        </a:r>
                        <a:endParaRPr sz="1400" b="0" i="0" u="none" strike="noStrike" cap="none" dirty="0">
                          <a:solidFill>
                            <a:srgbClr val="0A2D50"/>
                          </a:solidFill>
                          <a:latin typeface="Georgia"/>
                          <a:ea typeface="Georgia"/>
                          <a:cs typeface="Georgia"/>
                          <a:sym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cxnSp>
          <p:nvCxnSpPr>
            <p:cNvPr id="335" name="Google Shape;335;p15"/>
            <p:cNvCxnSpPr>
              <a:cxnSpLocks/>
            </p:cNvCxnSpPr>
            <p:nvPr/>
          </p:nvCxnSpPr>
          <p:spPr>
            <a:xfrm flipH="1">
              <a:off x="515220" y="3811148"/>
              <a:ext cx="1702" cy="1024292"/>
            </a:xfrm>
            <a:prstGeom prst="straightConnector1">
              <a:avLst/>
            </a:prstGeom>
            <a:noFill/>
            <a:ln w="38100" cap="flat" cmpd="sng">
              <a:solidFill>
                <a:srgbClr val="C00000"/>
              </a:solidFill>
              <a:prstDash val="solid"/>
              <a:round/>
              <a:headEnd type="none" w="sm" len="sm"/>
              <a:tailEnd type="none" w="sm" len="sm"/>
            </a:ln>
          </p:spPr>
        </p:cxnSp>
      </p:grpSp>
      <p:grpSp>
        <p:nvGrpSpPr>
          <p:cNvPr id="5" name="Google Shape;187;p31">
            <a:extLst>
              <a:ext uri="{FF2B5EF4-FFF2-40B4-BE49-F238E27FC236}">
                <a16:creationId xmlns:a16="http://schemas.microsoft.com/office/drawing/2014/main" id="{C86594D4-12B2-993C-B3EC-0AD3C39615D5}"/>
              </a:ext>
            </a:extLst>
          </p:cNvPr>
          <p:cNvGrpSpPr/>
          <p:nvPr/>
        </p:nvGrpSpPr>
        <p:grpSpPr>
          <a:xfrm>
            <a:off x="6549733" y="735234"/>
            <a:ext cx="2269612" cy="4784147"/>
            <a:chOff x="3127025" y="718450"/>
            <a:chExt cx="2269612" cy="4784147"/>
          </a:xfrm>
        </p:grpSpPr>
        <p:pic>
          <p:nvPicPr>
            <p:cNvPr id="3" name="Google Shape;188;p31">
              <a:extLst>
                <a:ext uri="{FF2B5EF4-FFF2-40B4-BE49-F238E27FC236}">
                  <a16:creationId xmlns:a16="http://schemas.microsoft.com/office/drawing/2014/main" id="{ACAB4479-91E4-9952-FAC3-9C753E61F600}"/>
                </a:ext>
              </a:extLst>
            </p:cNvPr>
            <p:cNvPicPr preferRelativeResize="0"/>
            <p:nvPr/>
          </p:nvPicPr>
          <p:blipFill>
            <a:blip r:embed="rId4">
              <a:alphaModFix/>
            </a:blip>
            <a:stretch>
              <a:fillRect/>
            </a:stretch>
          </p:blipFill>
          <p:spPr>
            <a:xfrm>
              <a:off x="3127025" y="718450"/>
              <a:ext cx="2269571" cy="4732178"/>
            </a:xfrm>
            <a:prstGeom prst="rect">
              <a:avLst/>
            </a:prstGeom>
            <a:noFill/>
            <a:ln>
              <a:noFill/>
            </a:ln>
          </p:spPr>
        </p:pic>
        <p:sp>
          <p:nvSpPr>
            <p:cNvPr id="4" name="Google Shape;189;p31">
              <a:extLst>
                <a:ext uri="{FF2B5EF4-FFF2-40B4-BE49-F238E27FC236}">
                  <a16:creationId xmlns:a16="http://schemas.microsoft.com/office/drawing/2014/main" id="{D6A3130C-3BE0-2C1A-5745-40F780204C40}"/>
                </a:ext>
              </a:extLst>
            </p:cNvPr>
            <p:cNvSpPr txBox="1"/>
            <p:nvPr/>
          </p:nvSpPr>
          <p:spPr>
            <a:xfrm>
              <a:off x="3279949" y="5179345"/>
              <a:ext cx="2116688" cy="323252"/>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en-GB" sz="900">
                  <a:solidFill>
                    <a:schemeClr val="lt1"/>
                  </a:solidFill>
                </a:rPr>
                <a:t>SeanRobertson on @unsplash</a:t>
              </a:r>
              <a:endParaRPr sz="900">
                <a:solidFill>
                  <a:schemeClr val="lt1"/>
                </a:solidFill>
              </a:endParaRPr>
            </a:p>
          </p:txBody>
        </p:sp>
      </p:grpSp>
    </p:spTree>
    <p:extLst>
      <p:ext uri="{BB962C8B-B14F-4D97-AF65-F5344CB8AC3E}">
        <p14:creationId xmlns:p14="http://schemas.microsoft.com/office/powerpoint/2010/main" val="10492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5" descr="Artboard 18-100.jpg"/>
          <p:cNvPicPr preferRelativeResize="0"/>
          <p:nvPr/>
        </p:nvPicPr>
        <p:blipFill rotWithShape="1">
          <a:blip r:embed="rId3">
            <a:alphaModFix/>
          </a:blip>
          <a:srcRect/>
          <a:stretch/>
        </p:blipFill>
        <p:spPr>
          <a:xfrm>
            <a:off x="0" y="-22946"/>
            <a:ext cx="9144000" cy="5852612"/>
          </a:xfrm>
          <a:prstGeom prst="rect">
            <a:avLst/>
          </a:prstGeom>
          <a:noFill/>
          <a:ln>
            <a:noFill/>
          </a:ln>
        </p:spPr>
      </p:pic>
      <p:sp>
        <p:nvSpPr>
          <p:cNvPr id="318" name="Google Shape;318;p45"/>
          <p:cNvSpPr txBox="1"/>
          <p:nvPr/>
        </p:nvSpPr>
        <p:spPr>
          <a:xfrm>
            <a:off x="253125" y="2728835"/>
            <a:ext cx="8445900" cy="36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800" dirty="0">
              <a:solidFill>
                <a:srgbClr val="73E1CA"/>
              </a:solidFill>
              <a:latin typeface="Impact"/>
              <a:ea typeface="Impact"/>
              <a:cs typeface="Impact"/>
              <a:sym typeface="Impact"/>
            </a:endParaRPr>
          </a:p>
          <a:p>
            <a:pPr>
              <a:buSzPts val="1600"/>
            </a:pPr>
            <a:r>
              <a:rPr lang="en-GB" sz="3000" dirty="0">
                <a:solidFill>
                  <a:srgbClr val="73E1CA"/>
                </a:solidFill>
                <a:latin typeface="Impact"/>
                <a:ea typeface="Impact"/>
                <a:cs typeface="Impact"/>
              </a:rPr>
              <a:t>Link to </a:t>
            </a:r>
            <a:r>
              <a:rPr lang="en-GB" sz="3000" dirty="0">
                <a:solidFill>
                  <a:srgbClr val="73E1CA"/>
                </a:solidFill>
                <a:latin typeface="Impact"/>
                <a:ea typeface="Impact"/>
                <a:cs typeface="Impact"/>
                <a:hlinkClick r:id="rId4"/>
              </a:rPr>
              <a:t>template</a:t>
            </a:r>
            <a:endParaRPr lang="en-GB" sz="3000" dirty="0">
              <a:solidFill>
                <a:srgbClr val="73E1CA"/>
              </a:solidFill>
              <a:latin typeface="Impact"/>
              <a:ea typeface="Impact"/>
              <a:cs typeface="Impact"/>
              <a:sym typeface="Impact"/>
            </a:endParaRPr>
          </a:p>
          <a:p>
            <a:pPr>
              <a:buSzPts val="1600"/>
            </a:pPr>
            <a:endParaRPr lang="en-GB" sz="3000" dirty="0">
              <a:solidFill>
                <a:srgbClr val="73E1CA"/>
              </a:solidFill>
              <a:latin typeface="Impact"/>
              <a:ea typeface="Impact"/>
              <a:cs typeface="Impact"/>
              <a:sym typeface="Impact"/>
            </a:endParaRPr>
          </a:p>
          <a:p>
            <a:pPr marL="0" marR="0" lvl="0" indent="0" algn="l">
              <a:lnSpc>
                <a:spcPct val="100000"/>
              </a:lnSpc>
              <a:spcBef>
                <a:spcPts val="0"/>
              </a:spcBef>
              <a:spcAft>
                <a:spcPts val="0"/>
              </a:spcAft>
              <a:buSzPts val="1600"/>
              <a:buFont typeface="Arial"/>
              <a:buNone/>
            </a:pPr>
            <a:r>
              <a:rPr lang="en-GB" sz="3000" dirty="0">
                <a:solidFill>
                  <a:srgbClr val="73E1CA"/>
                </a:solidFill>
                <a:latin typeface="Impact"/>
                <a:ea typeface="Impact"/>
                <a:cs typeface="Impact"/>
                <a:sym typeface="Impact"/>
              </a:rPr>
              <a:t>Thank you!</a:t>
            </a:r>
            <a:endParaRPr sz="3000" dirty="0">
              <a:solidFill>
                <a:srgbClr val="73E1CA"/>
              </a:solidFill>
              <a:latin typeface="Impact"/>
              <a:ea typeface="Impact"/>
              <a:cs typeface="Impact"/>
            </a:endParaRPr>
          </a:p>
          <a:p>
            <a:pPr marL="0" marR="0" lvl="0" indent="0" algn="l" rtl="0">
              <a:lnSpc>
                <a:spcPct val="100000"/>
              </a:lnSpc>
              <a:spcBef>
                <a:spcPts val="0"/>
              </a:spcBef>
              <a:spcAft>
                <a:spcPts val="0"/>
              </a:spcAft>
              <a:buClr>
                <a:srgbClr val="000000"/>
              </a:buClr>
              <a:buSzPts val="1600"/>
              <a:buFont typeface="Arial"/>
              <a:buNone/>
            </a:pPr>
            <a:endParaRPr sz="3000" dirty="0">
              <a:solidFill>
                <a:srgbClr val="73E1CA"/>
              </a:solidFill>
              <a:latin typeface="Impact"/>
              <a:ea typeface="Impact"/>
              <a:cs typeface="Impact"/>
              <a:sym typeface="Impact"/>
            </a:endParaRPr>
          </a:p>
          <a:p>
            <a:pPr marL="0" marR="0" lvl="0" indent="0" algn="l" rtl="0">
              <a:lnSpc>
                <a:spcPct val="100000"/>
              </a:lnSpc>
              <a:spcBef>
                <a:spcPts val="0"/>
              </a:spcBef>
              <a:spcAft>
                <a:spcPts val="0"/>
              </a:spcAft>
              <a:buClr>
                <a:srgbClr val="000000"/>
              </a:buClr>
              <a:buSzPts val="1600"/>
              <a:buFont typeface="Arial"/>
              <a:buNone/>
            </a:pPr>
            <a:r>
              <a:rPr lang="en-GB" sz="3000" dirty="0">
                <a:solidFill>
                  <a:srgbClr val="73E1CA"/>
                </a:solidFill>
                <a:latin typeface="Impact"/>
                <a:ea typeface="Impact"/>
                <a:cs typeface="Impact"/>
                <a:sym typeface="Impact"/>
              </a:rPr>
              <a:t>QUESTIONS?</a:t>
            </a:r>
            <a:endParaRPr sz="3000" dirty="0">
              <a:solidFill>
                <a:srgbClr val="73E1CA"/>
              </a:solidFill>
              <a:latin typeface="Impact"/>
              <a:ea typeface="Impact"/>
              <a:cs typeface="Impact"/>
              <a:sym typeface="Impact"/>
            </a:endParaRPr>
          </a:p>
        </p:txBody>
      </p:sp>
      <p:cxnSp>
        <p:nvCxnSpPr>
          <p:cNvPr id="319" name="Google Shape;319;p45"/>
          <p:cNvCxnSpPr>
            <a:stCxn id="320" idx="1"/>
            <a:endCxn id="320" idx="1"/>
          </p:cNvCxnSpPr>
          <p:nvPr/>
        </p:nvCxnSpPr>
        <p:spPr>
          <a:xfrm>
            <a:off x="177725" y="3586100"/>
            <a:ext cx="0" cy="0"/>
          </a:xfrm>
          <a:prstGeom prst="straightConnector1">
            <a:avLst/>
          </a:prstGeom>
          <a:noFill/>
          <a:ln w="38100" cap="flat" cmpd="sng">
            <a:solidFill>
              <a:srgbClr val="73E1CA"/>
            </a:solidFill>
            <a:prstDash val="solid"/>
            <a:round/>
            <a:headEnd type="none" w="sm" len="sm"/>
            <a:tailEnd type="none" w="sm" len="sm"/>
          </a:ln>
        </p:spPr>
      </p:cxnSp>
      <p:sp>
        <p:nvSpPr>
          <p:cNvPr id="321" name="Google Shape;321;p45"/>
          <p:cNvSpPr/>
          <p:nvPr/>
        </p:nvSpPr>
        <p:spPr>
          <a:xfrm>
            <a:off x="3052763" y="2976563"/>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6" descr="Artboard 18-100.jpg"/>
          <p:cNvPicPr preferRelativeResize="0"/>
          <p:nvPr/>
        </p:nvPicPr>
        <p:blipFill rotWithShape="1">
          <a:blip r:embed="rId3">
            <a:alphaModFix/>
          </a:blip>
          <a:srcRect/>
          <a:stretch/>
        </p:blipFill>
        <p:spPr>
          <a:xfrm>
            <a:off x="0" y="-22946"/>
            <a:ext cx="9144000" cy="5852612"/>
          </a:xfrm>
          <a:prstGeom prst="rect">
            <a:avLst/>
          </a:prstGeom>
          <a:noFill/>
          <a:ln>
            <a:noFill/>
          </a:ln>
        </p:spPr>
      </p:pic>
      <p:sp>
        <p:nvSpPr>
          <p:cNvPr id="124" name="Google Shape;124;p26"/>
          <p:cNvSpPr txBox="1"/>
          <p:nvPr/>
        </p:nvSpPr>
        <p:spPr>
          <a:xfrm>
            <a:off x="107074" y="2620583"/>
            <a:ext cx="8445900" cy="362700"/>
          </a:xfrm>
          <a:prstGeom prst="rect">
            <a:avLst/>
          </a:prstGeom>
          <a:noFill/>
          <a:ln>
            <a:noFill/>
          </a:ln>
        </p:spPr>
        <p:txBody>
          <a:bodyPr spcFirstLastPara="1" wrap="square" lIns="91425" tIns="91425" rIns="91425" bIns="91425" anchor="t" anchorCtr="0">
            <a:noAutofit/>
          </a:bodyPr>
          <a:lstStyle/>
          <a:p>
            <a:pPr>
              <a:buSzPts val="1600"/>
            </a:pPr>
            <a:r>
              <a:rPr lang="en-GB" sz="1100">
                <a:solidFill>
                  <a:srgbClr val="73E1CA"/>
                </a:solidFill>
                <a:latin typeface="Impact"/>
                <a:ea typeface="Impact"/>
                <a:cs typeface="Impact"/>
                <a:sym typeface="Impact"/>
              </a:rPr>
              <a:t>Authors: </a:t>
            </a:r>
            <a:r>
              <a:rPr lang="en-GB" sz="1600">
                <a:solidFill>
                  <a:srgbClr val="73E1CA"/>
                </a:solidFill>
                <a:latin typeface="Impact"/>
                <a:ea typeface="Impact"/>
                <a:cs typeface="Impact"/>
                <a:sym typeface="Impact"/>
              </a:rPr>
              <a:t>Arianna</a:t>
            </a:r>
            <a:r>
              <a:rPr lang="en-GB" sz="1600" b="0" i="0" u="none" strike="noStrike" cap="none">
                <a:solidFill>
                  <a:srgbClr val="73E1CA"/>
                </a:solidFill>
                <a:latin typeface="Impact"/>
                <a:ea typeface="Impact"/>
                <a:cs typeface="Impact"/>
                <a:sym typeface="Impact"/>
              </a:rPr>
              <a:t> Ciula</a:t>
            </a:r>
            <a:r>
              <a:rPr lang="en-GB" sz="1600">
                <a:solidFill>
                  <a:srgbClr val="73E1CA"/>
                </a:solidFill>
                <a:latin typeface="Impact"/>
                <a:ea typeface="Impact"/>
                <a:cs typeface="Impact"/>
                <a:sym typeface="Impact"/>
              </a:rPr>
              <a:t>, Paul Caton and Pamela Mellen</a:t>
            </a:r>
          </a:p>
          <a:p>
            <a:pPr>
              <a:buSzPts val="1600"/>
            </a:pPr>
            <a:r>
              <a:rPr lang="en-GB" sz="1200">
                <a:solidFill>
                  <a:srgbClr val="73E1CA"/>
                </a:solidFill>
                <a:latin typeface="Impact"/>
              </a:rPr>
              <a:t>Presenting: Dr </a:t>
            </a:r>
            <a:r>
              <a:rPr lang="en-GB" sz="1600">
                <a:solidFill>
                  <a:srgbClr val="73E1CA"/>
                </a:solidFill>
                <a:latin typeface="Impact"/>
              </a:rPr>
              <a:t>Arianna Ciula</a:t>
            </a:r>
          </a:p>
        </p:txBody>
      </p:sp>
      <p:sp>
        <p:nvSpPr>
          <p:cNvPr id="125" name="Google Shape;125;p26"/>
          <p:cNvSpPr txBox="1"/>
          <p:nvPr/>
        </p:nvSpPr>
        <p:spPr>
          <a:xfrm>
            <a:off x="177725" y="3381500"/>
            <a:ext cx="3366300" cy="409200"/>
          </a:xfrm>
          <a:prstGeom prst="rect">
            <a:avLst/>
          </a:prstGeom>
          <a:solidFill>
            <a:srgbClr val="434343"/>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rgbClr val="FFFFFF"/>
                </a:solidFill>
                <a:latin typeface="Georgia"/>
                <a:ea typeface="Georgia"/>
                <a:cs typeface="Georgia"/>
                <a:sym typeface="Georgia"/>
              </a:rPr>
              <a:t>  Director of King’s Digital Lab</a:t>
            </a:r>
            <a:endParaRPr sz="1400" b="0" i="0" u="none" strike="noStrike" cap="none">
              <a:solidFill>
                <a:srgbClr val="000000"/>
              </a:solidFill>
              <a:latin typeface="Arial"/>
              <a:ea typeface="Arial"/>
              <a:cs typeface="Arial"/>
              <a:sym typeface="Arial"/>
            </a:endParaRPr>
          </a:p>
        </p:txBody>
      </p:sp>
      <p:sp>
        <p:nvSpPr>
          <p:cNvPr id="126" name="Google Shape;126;p26"/>
          <p:cNvSpPr txBox="1"/>
          <p:nvPr/>
        </p:nvSpPr>
        <p:spPr>
          <a:xfrm>
            <a:off x="208850" y="4369550"/>
            <a:ext cx="3323700" cy="409200"/>
          </a:xfrm>
          <a:prstGeom prst="rect">
            <a:avLst/>
          </a:prstGeom>
          <a:solidFill>
            <a:srgbClr val="434343"/>
          </a:solidFill>
          <a:ln>
            <a:noFill/>
          </a:ln>
        </p:spPr>
        <p:txBody>
          <a:bodyPr spcFirstLastPara="1" wrap="square" lIns="91425" tIns="91425" rIns="91425" bIns="91425" anchor="t" anchorCtr="0">
            <a:noAutofit/>
          </a:bodyPr>
          <a:lstStyle/>
          <a:p>
            <a:pPr marL="0" marR="0" lvl="1" indent="0" algn="l" rtl="0">
              <a:lnSpc>
                <a:spcPct val="115000"/>
              </a:lnSpc>
              <a:spcBef>
                <a:spcPts val="0"/>
              </a:spcBef>
              <a:spcAft>
                <a:spcPts val="0"/>
              </a:spcAft>
              <a:buClr>
                <a:srgbClr val="000000"/>
              </a:buClr>
              <a:buSzPts val="1400"/>
              <a:buFont typeface="Arial"/>
              <a:buNone/>
            </a:pPr>
            <a:r>
              <a:rPr lang="en-GB" sz="1400" b="0" i="0" u="none" strike="noStrike" cap="none">
                <a:solidFill>
                  <a:srgbClr val="FFFFFF"/>
                </a:solidFill>
                <a:latin typeface="Georgia"/>
                <a:ea typeface="Georgia"/>
                <a:cs typeface="Georgia"/>
                <a:sym typeface="Georgia"/>
              </a:rPr>
              <a:t>   @ariciula</a:t>
            </a:r>
            <a:endParaRPr sz="1400" b="0" i="0" u="none" strike="noStrike" cap="none">
              <a:solidFill>
                <a:srgbClr val="FFFFFF"/>
              </a:solidFill>
              <a:latin typeface="Georgia"/>
              <a:ea typeface="Georgia"/>
              <a:cs typeface="Georgia"/>
              <a:sym typeface="Georgia"/>
            </a:endParaRPr>
          </a:p>
        </p:txBody>
      </p:sp>
      <p:sp>
        <p:nvSpPr>
          <p:cNvPr id="127" name="Google Shape;127;p26"/>
          <p:cNvSpPr txBox="1"/>
          <p:nvPr/>
        </p:nvSpPr>
        <p:spPr>
          <a:xfrm>
            <a:off x="208925" y="4859275"/>
            <a:ext cx="3323700" cy="409200"/>
          </a:xfrm>
          <a:prstGeom prst="rect">
            <a:avLst/>
          </a:prstGeom>
          <a:solidFill>
            <a:srgbClr val="434343"/>
          </a:solidFill>
          <a:ln>
            <a:noFill/>
          </a:ln>
        </p:spPr>
        <p:txBody>
          <a:bodyPr spcFirstLastPara="1" wrap="square" lIns="91425" tIns="91425" rIns="91425" bIns="91425" anchor="t" anchorCtr="0">
            <a:noAutofit/>
          </a:bodyPr>
          <a:lstStyle/>
          <a:p>
            <a:pPr marL="0" marR="0" lvl="1" indent="0" algn="l" rtl="0">
              <a:lnSpc>
                <a:spcPct val="115000"/>
              </a:lnSpc>
              <a:spcBef>
                <a:spcPts val="0"/>
              </a:spcBef>
              <a:spcAft>
                <a:spcPts val="0"/>
              </a:spcAft>
              <a:buClr>
                <a:srgbClr val="000000"/>
              </a:buClr>
              <a:buSzPts val="1400"/>
              <a:buFont typeface="Arial"/>
              <a:buNone/>
            </a:pPr>
            <a:r>
              <a:rPr lang="en-GB" sz="1400" b="0" i="0" u="none" strike="noStrike" cap="none">
                <a:solidFill>
                  <a:srgbClr val="FFFFFF"/>
                </a:solidFill>
                <a:latin typeface="Georgia"/>
                <a:ea typeface="Georgia"/>
                <a:cs typeface="Georgia"/>
                <a:sym typeface="Georgia"/>
              </a:rPr>
              <a:t>    arianna.ciula@kcl.ac.uk</a:t>
            </a:r>
            <a:endParaRPr sz="1400" b="0" i="0" u="none" strike="noStrike" cap="none">
              <a:solidFill>
                <a:srgbClr val="FFFFFF"/>
              </a:solidFill>
              <a:latin typeface="Georgia"/>
              <a:ea typeface="Georgia"/>
              <a:cs typeface="Georgia"/>
              <a:sym typeface="Georgia"/>
            </a:endParaRPr>
          </a:p>
        </p:txBody>
      </p:sp>
      <p:cxnSp>
        <p:nvCxnSpPr>
          <p:cNvPr id="128" name="Google Shape;128;p26"/>
          <p:cNvCxnSpPr>
            <a:stCxn id="125" idx="1"/>
            <a:endCxn id="125" idx="1"/>
          </p:cNvCxnSpPr>
          <p:nvPr/>
        </p:nvCxnSpPr>
        <p:spPr>
          <a:xfrm>
            <a:off x="177725" y="3586100"/>
            <a:ext cx="0" cy="0"/>
          </a:xfrm>
          <a:prstGeom prst="straightConnector1">
            <a:avLst/>
          </a:prstGeom>
          <a:noFill/>
          <a:ln w="38100" cap="flat" cmpd="sng">
            <a:solidFill>
              <a:srgbClr val="73E1CA"/>
            </a:solidFill>
            <a:prstDash val="solid"/>
            <a:round/>
            <a:headEnd type="none" w="sm" len="sm"/>
            <a:tailEnd type="none" w="sm" len="sm"/>
          </a:ln>
        </p:spPr>
      </p:cxnSp>
      <p:cxnSp>
        <p:nvCxnSpPr>
          <p:cNvPr id="129" name="Google Shape;129;p26"/>
          <p:cNvCxnSpPr/>
          <p:nvPr/>
        </p:nvCxnSpPr>
        <p:spPr>
          <a:xfrm>
            <a:off x="208854" y="3381500"/>
            <a:ext cx="0" cy="408300"/>
          </a:xfrm>
          <a:prstGeom prst="straightConnector1">
            <a:avLst/>
          </a:prstGeom>
          <a:noFill/>
          <a:ln w="38100" cap="flat" cmpd="sng">
            <a:solidFill>
              <a:srgbClr val="73E1CA"/>
            </a:solidFill>
            <a:prstDash val="solid"/>
            <a:round/>
            <a:headEnd type="none" w="sm" len="sm"/>
            <a:tailEnd type="none" w="sm" len="sm"/>
          </a:ln>
        </p:spPr>
      </p:cxnSp>
      <p:cxnSp>
        <p:nvCxnSpPr>
          <p:cNvPr id="130" name="Google Shape;130;p26"/>
          <p:cNvCxnSpPr/>
          <p:nvPr/>
        </p:nvCxnSpPr>
        <p:spPr>
          <a:xfrm>
            <a:off x="208854" y="4378150"/>
            <a:ext cx="0" cy="408300"/>
          </a:xfrm>
          <a:prstGeom prst="straightConnector1">
            <a:avLst/>
          </a:prstGeom>
          <a:noFill/>
          <a:ln w="38100" cap="flat" cmpd="sng">
            <a:solidFill>
              <a:srgbClr val="73E1CA"/>
            </a:solidFill>
            <a:prstDash val="solid"/>
            <a:round/>
            <a:headEnd type="none" w="sm" len="sm"/>
            <a:tailEnd type="none" w="sm" len="sm"/>
          </a:ln>
        </p:spPr>
      </p:cxnSp>
      <p:cxnSp>
        <p:nvCxnSpPr>
          <p:cNvPr id="131" name="Google Shape;131;p26"/>
          <p:cNvCxnSpPr/>
          <p:nvPr/>
        </p:nvCxnSpPr>
        <p:spPr>
          <a:xfrm>
            <a:off x="208854" y="4867330"/>
            <a:ext cx="0" cy="408300"/>
          </a:xfrm>
          <a:prstGeom prst="straightConnector1">
            <a:avLst/>
          </a:prstGeom>
          <a:noFill/>
          <a:ln w="38100" cap="flat" cmpd="sng">
            <a:solidFill>
              <a:srgbClr val="73E1CA"/>
            </a:solidFill>
            <a:prstDash val="solid"/>
            <a:round/>
            <a:headEnd type="none" w="sm" len="sm"/>
            <a:tailEnd type="none" w="sm" len="sm"/>
          </a:ln>
        </p:spPr>
      </p:cxnSp>
      <p:sp>
        <p:nvSpPr>
          <p:cNvPr id="132" name="Google Shape;132;p26"/>
          <p:cNvSpPr/>
          <p:nvPr/>
        </p:nvSpPr>
        <p:spPr>
          <a:xfrm>
            <a:off x="3052763" y="3128963"/>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6"/>
          <p:cNvSpPr txBox="1"/>
          <p:nvPr/>
        </p:nvSpPr>
        <p:spPr>
          <a:xfrm>
            <a:off x="177725" y="3875075"/>
            <a:ext cx="3366300" cy="409200"/>
          </a:xfrm>
          <a:prstGeom prst="rect">
            <a:avLst/>
          </a:prstGeom>
          <a:solidFill>
            <a:srgbClr val="434343"/>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rgbClr val="FFFFFF"/>
                </a:solidFill>
                <a:latin typeface="Georgia"/>
                <a:ea typeface="Georgia"/>
                <a:cs typeface="Georgia"/>
                <a:sym typeface="Georgia"/>
              </a:rPr>
              <a:t>   </a:t>
            </a:r>
            <a:r>
              <a:rPr lang="en-GB" sz="1400" b="0" i="0" u="none" strike="noStrike" cap="none">
                <a:solidFill>
                  <a:schemeClr val="lt1"/>
                </a:solidFill>
                <a:latin typeface="Georgia"/>
                <a:ea typeface="Georgia"/>
                <a:cs typeface="Georgia"/>
                <a:sym typeface="Georgia"/>
              </a:rPr>
              <a:t>Senior Research Software Analyst</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Georgia"/>
              <a:ea typeface="Georgia"/>
              <a:cs typeface="Georgia"/>
              <a:sym typeface="Georgia"/>
            </a:endParaRPr>
          </a:p>
        </p:txBody>
      </p:sp>
      <p:cxnSp>
        <p:nvCxnSpPr>
          <p:cNvPr id="134" name="Google Shape;134;p26"/>
          <p:cNvCxnSpPr/>
          <p:nvPr/>
        </p:nvCxnSpPr>
        <p:spPr>
          <a:xfrm>
            <a:off x="208854" y="3880263"/>
            <a:ext cx="0" cy="408300"/>
          </a:xfrm>
          <a:prstGeom prst="straightConnector1">
            <a:avLst/>
          </a:prstGeom>
          <a:noFill/>
          <a:ln w="38100" cap="flat" cmpd="sng">
            <a:solidFill>
              <a:srgbClr val="73E1CA"/>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p:nvPr/>
        </p:nvSpPr>
        <p:spPr>
          <a:xfrm>
            <a:off x="1452356" y="215905"/>
            <a:ext cx="6774543" cy="362700"/>
          </a:xfrm>
          <a:prstGeom prst="rect">
            <a:avLst/>
          </a:prstGeom>
          <a:noFill/>
          <a:ln>
            <a:noFill/>
          </a:ln>
        </p:spPr>
        <p:txBody>
          <a:bodyPr spcFirstLastPara="1" wrap="square" lIns="91425" tIns="91425" rIns="91425" bIns="91425" anchor="t" anchorCtr="0">
            <a:noAutofit/>
          </a:bodyPr>
          <a:lstStyle/>
          <a:p>
            <a:pPr lvl="1">
              <a:buSzPts val="1400"/>
            </a:pPr>
            <a:r>
              <a:rPr lang="en-GB" sz="1800">
                <a:solidFill>
                  <a:srgbClr val="A64D79"/>
                </a:solidFill>
                <a:latin typeface="Impact"/>
                <a:ea typeface="Impact"/>
                <a:cs typeface="Impact"/>
              </a:rPr>
              <a:t>Why a Mission and Activities Document?</a:t>
            </a:r>
            <a:endParaRPr lang="en-GB" sz="1800" i="0" u="none" strike="noStrike" cap="none">
              <a:solidFill>
                <a:srgbClr val="A64D79"/>
              </a:solidFill>
              <a:latin typeface="Impact"/>
              <a:ea typeface="Impact"/>
              <a:cs typeface="Impact"/>
            </a:endParaRPr>
          </a:p>
        </p:txBody>
      </p:sp>
      <p:graphicFrame>
        <p:nvGraphicFramePr>
          <p:cNvPr id="182" name="Google Shape;182;p31"/>
          <p:cNvGraphicFramePr/>
          <p:nvPr>
            <p:extLst>
              <p:ext uri="{D42A27DB-BD31-4B8C-83A1-F6EECF244321}">
                <p14:modId xmlns:p14="http://schemas.microsoft.com/office/powerpoint/2010/main" val="3345131976"/>
              </p:ext>
            </p:extLst>
          </p:nvPr>
        </p:nvGraphicFramePr>
        <p:xfrm>
          <a:off x="383496" y="1353867"/>
          <a:ext cx="8269275" cy="440025"/>
        </p:xfrm>
        <a:graphic>
          <a:graphicData uri="http://schemas.openxmlformats.org/drawingml/2006/table">
            <a:tbl>
              <a:tblPr>
                <a:noFill/>
                <a:tableStyleId>{BC50C5B4-BD8B-40A0-BE95-A8E350C882B3}</a:tableStyleId>
              </a:tblPr>
              <a:tblGrid>
                <a:gridCol w="208250">
                  <a:extLst>
                    <a:ext uri="{9D8B030D-6E8A-4147-A177-3AD203B41FA5}">
                      <a16:colId xmlns:a16="http://schemas.microsoft.com/office/drawing/2014/main" val="20000"/>
                    </a:ext>
                  </a:extLst>
                </a:gridCol>
                <a:gridCol w="8061025">
                  <a:extLst>
                    <a:ext uri="{9D8B030D-6E8A-4147-A177-3AD203B41FA5}">
                      <a16:colId xmlns:a16="http://schemas.microsoft.com/office/drawing/2014/main" val="20001"/>
                    </a:ext>
                  </a:extLst>
                </a:gridCol>
              </a:tblGrid>
              <a:tr h="440025">
                <a:tc>
                  <a:txBody>
                    <a:bodyPr/>
                    <a:lstStyle/>
                    <a:p>
                      <a:pPr marL="0" marR="0" lvl="0" indent="0" algn="l" rtl="0">
                        <a:lnSpc>
                          <a:spcPct val="120000"/>
                        </a:lnSpc>
                        <a:spcBef>
                          <a:spcPts val="0"/>
                        </a:spcBef>
                        <a:spcAft>
                          <a:spcPts val="0"/>
                        </a:spcAft>
                        <a:buClr>
                          <a:srgbClr val="000000"/>
                        </a:buClr>
                        <a:buSzPts val="1400"/>
                        <a:buFont typeface="Arial"/>
                        <a:buNone/>
                      </a:pPr>
                      <a:endParaRPr sz="1400" u="none" strike="noStrike" cap="none">
                        <a:solidFill>
                          <a:srgbClr val="0A2D50"/>
                        </a:solidFill>
                        <a:latin typeface="Georgia"/>
                        <a:ea typeface="Georgia"/>
                        <a:cs typeface="Georgia"/>
                        <a:sym typeface="Georgia"/>
                      </a:endParaRPr>
                    </a:p>
                  </a:txBody>
                  <a:tcPr marL="91425" marR="91425" marT="91425" marB="91425">
                    <a:lnL w="38100" cap="flat" cmpd="sng">
                      <a:solidFill>
                        <a:srgbClr val="A64D7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r>
                        <a:rPr lang="en-GB">
                          <a:solidFill>
                            <a:srgbClr val="0A2D50"/>
                          </a:solidFill>
                          <a:latin typeface="Georgia"/>
                          <a:ea typeface="Georgia"/>
                          <a:cs typeface="Georgia"/>
                        </a:rPr>
                        <a:t>Internal review (2022)</a:t>
                      </a:r>
                      <a:endParaRPr sz="1200">
                        <a:solidFill>
                          <a:srgbClr val="0A2D50"/>
                        </a:solidFill>
                        <a:latin typeface="Georgia"/>
                        <a:ea typeface="Georgia"/>
                        <a:cs typeface="Georgia"/>
                        <a:sym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183" name="Google Shape;183;p31"/>
          <p:cNvGraphicFramePr/>
          <p:nvPr>
            <p:extLst>
              <p:ext uri="{D42A27DB-BD31-4B8C-83A1-F6EECF244321}">
                <p14:modId xmlns:p14="http://schemas.microsoft.com/office/powerpoint/2010/main" val="3218866280"/>
              </p:ext>
            </p:extLst>
          </p:nvPr>
        </p:nvGraphicFramePr>
        <p:xfrm>
          <a:off x="379815" y="2006705"/>
          <a:ext cx="8444046" cy="440025"/>
        </p:xfrm>
        <a:graphic>
          <a:graphicData uri="http://schemas.openxmlformats.org/drawingml/2006/table">
            <a:tbl>
              <a:tblPr>
                <a:noFill/>
                <a:tableStyleId>{BC50C5B4-BD8B-40A0-BE95-A8E350C882B3}</a:tableStyleId>
              </a:tblPr>
              <a:tblGrid>
                <a:gridCol w="230612">
                  <a:extLst>
                    <a:ext uri="{9D8B030D-6E8A-4147-A177-3AD203B41FA5}">
                      <a16:colId xmlns:a16="http://schemas.microsoft.com/office/drawing/2014/main" val="20000"/>
                    </a:ext>
                  </a:extLst>
                </a:gridCol>
                <a:gridCol w="8213434">
                  <a:extLst>
                    <a:ext uri="{9D8B030D-6E8A-4147-A177-3AD203B41FA5}">
                      <a16:colId xmlns:a16="http://schemas.microsoft.com/office/drawing/2014/main" val="20001"/>
                    </a:ext>
                  </a:extLst>
                </a:gridCol>
              </a:tblGrid>
              <a:tr h="440025">
                <a:tc>
                  <a:txBody>
                    <a:bodyPr/>
                    <a:lstStyle/>
                    <a:p>
                      <a:pPr marL="0" marR="0" lvl="0" indent="0" algn="l" rtl="0">
                        <a:lnSpc>
                          <a:spcPct val="120000"/>
                        </a:lnSpc>
                        <a:spcBef>
                          <a:spcPts val="0"/>
                        </a:spcBef>
                        <a:spcAft>
                          <a:spcPts val="0"/>
                        </a:spcAft>
                        <a:buClr>
                          <a:srgbClr val="000000"/>
                        </a:buClr>
                        <a:buSzPts val="1400"/>
                        <a:buFont typeface="Arial"/>
                        <a:buNone/>
                      </a:pPr>
                      <a:endParaRPr sz="1400" u="none" strike="noStrike" cap="none">
                        <a:solidFill>
                          <a:srgbClr val="0A2D50"/>
                        </a:solidFill>
                        <a:latin typeface="Georgia"/>
                        <a:ea typeface="Georgia"/>
                        <a:cs typeface="Georgia"/>
                        <a:sym typeface="Georgia"/>
                      </a:endParaRPr>
                    </a:p>
                  </a:txBody>
                  <a:tcPr marL="91425" marR="91425" marT="91425" marB="91425">
                    <a:lnL w="38100" cap="flat" cmpd="sng">
                      <a:solidFill>
                        <a:srgbClr val="A64D7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r>
                        <a:rPr lang="en-GB">
                          <a:solidFill>
                            <a:srgbClr val="0A2D50"/>
                          </a:solidFill>
                          <a:latin typeface="Georgia"/>
                          <a:ea typeface="Georgia"/>
                          <a:cs typeface="Georgia"/>
                        </a:rPr>
                        <a:t>Communication strategy</a:t>
                      </a:r>
                      <a:endParaRPr sz="1200">
                        <a:solidFill>
                          <a:srgbClr val="0A2D50"/>
                        </a:solidFill>
                        <a:latin typeface="Georgia"/>
                        <a:ea typeface="Georgia"/>
                        <a:cs typeface="Georgia"/>
                        <a:sym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184" name="Google Shape;184;p31"/>
          <p:cNvGraphicFramePr/>
          <p:nvPr>
            <p:extLst>
              <p:ext uri="{D42A27DB-BD31-4B8C-83A1-F6EECF244321}">
                <p14:modId xmlns:p14="http://schemas.microsoft.com/office/powerpoint/2010/main" val="3398574113"/>
              </p:ext>
            </p:extLst>
          </p:nvPr>
        </p:nvGraphicFramePr>
        <p:xfrm>
          <a:off x="383496" y="4097547"/>
          <a:ext cx="8269275" cy="440025"/>
        </p:xfrm>
        <a:graphic>
          <a:graphicData uri="http://schemas.openxmlformats.org/drawingml/2006/table">
            <a:tbl>
              <a:tblPr>
                <a:noFill/>
                <a:tableStyleId>{BC50C5B4-BD8B-40A0-BE95-A8E350C882B3}</a:tableStyleId>
              </a:tblPr>
              <a:tblGrid>
                <a:gridCol w="208250">
                  <a:extLst>
                    <a:ext uri="{9D8B030D-6E8A-4147-A177-3AD203B41FA5}">
                      <a16:colId xmlns:a16="http://schemas.microsoft.com/office/drawing/2014/main" val="20000"/>
                    </a:ext>
                  </a:extLst>
                </a:gridCol>
                <a:gridCol w="8061025">
                  <a:extLst>
                    <a:ext uri="{9D8B030D-6E8A-4147-A177-3AD203B41FA5}">
                      <a16:colId xmlns:a16="http://schemas.microsoft.com/office/drawing/2014/main" val="20001"/>
                    </a:ext>
                  </a:extLst>
                </a:gridCol>
              </a:tblGrid>
              <a:tr h="440025">
                <a:tc>
                  <a:txBody>
                    <a:bodyPr/>
                    <a:lstStyle/>
                    <a:p>
                      <a:pPr marL="0" marR="0" lvl="0" indent="0" algn="l" rtl="0">
                        <a:lnSpc>
                          <a:spcPct val="120000"/>
                        </a:lnSpc>
                        <a:spcBef>
                          <a:spcPts val="0"/>
                        </a:spcBef>
                        <a:spcAft>
                          <a:spcPts val="0"/>
                        </a:spcAft>
                        <a:buClr>
                          <a:srgbClr val="000000"/>
                        </a:buClr>
                        <a:buSzPts val="1400"/>
                        <a:buFont typeface="Arial"/>
                        <a:buNone/>
                      </a:pPr>
                      <a:endParaRPr sz="1400" u="none" strike="noStrike" cap="none">
                        <a:solidFill>
                          <a:srgbClr val="0A2D50"/>
                        </a:solidFill>
                        <a:latin typeface="Georgia"/>
                        <a:ea typeface="Georgia"/>
                        <a:cs typeface="Georgia"/>
                        <a:sym typeface="Georgia"/>
                      </a:endParaRPr>
                    </a:p>
                  </a:txBody>
                  <a:tcPr marL="91425" marR="91425" marT="91425" marB="91425">
                    <a:lnL w="38100" cap="flat" cmpd="sng">
                      <a:solidFill>
                        <a:srgbClr val="A64D7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GB">
                          <a:solidFill>
                            <a:srgbClr val="0A2D50"/>
                          </a:solidFill>
                          <a:latin typeface="Georgia"/>
                          <a:ea typeface="Georgia"/>
                          <a:cs typeface="Georgia"/>
                        </a:rPr>
                        <a:t>A chore or an opportunity?</a:t>
                      </a:r>
                      <a:endParaRPr>
                        <a:solidFill>
                          <a:srgbClr val="0A2D50"/>
                        </a:solidFill>
                        <a:latin typeface="Georgia"/>
                        <a:ea typeface="Georgia"/>
                        <a:cs typeface="Georgia"/>
                        <a:sym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3" name="Google Shape;183;p31">
            <a:extLst>
              <a:ext uri="{FF2B5EF4-FFF2-40B4-BE49-F238E27FC236}">
                <a16:creationId xmlns:a16="http://schemas.microsoft.com/office/drawing/2014/main" id="{C6BBB982-3754-66FF-D73E-095166712B69}"/>
              </a:ext>
            </a:extLst>
          </p:cNvPr>
          <p:cNvGraphicFramePr/>
          <p:nvPr>
            <p:extLst>
              <p:ext uri="{D42A27DB-BD31-4B8C-83A1-F6EECF244321}">
                <p14:modId xmlns:p14="http://schemas.microsoft.com/office/powerpoint/2010/main" val="2498346095"/>
              </p:ext>
            </p:extLst>
          </p:nvPr>
        </p:nvGraphicFramePr>
        <p:xfrm>
          <a:off x="383496" y="2659811"/>
          <a:ext cx="8269275" cy="440025"/>
        </p:xfrm>
        <a:graphic>
          <a:graphicData uri="http://schemas.openxmlformats.org/drawingml/2006/table">
            <a:tbl>
              <a:tblPr>
                <a:noFill/>
                <a:tableStyleId>{BC50C5B4-BD8B-40A0-BE95-A8E350C882B3}</a:tableStyleId>
              </a:tblPr>
              <a:tblGrid>
                <a:gridCol w="208250">
                  <a:extLst>
                    <a:ext uri="{9D8B030D-6E8A-4147-A177-3AD203B41FA5}">
                      <a16:colId xmlns:a16="http://schemas.microsoft.com/office/drawing/2014/main" val="20000"/>
                    </a:ext>
                  </a:extLst>
                </a:gridCol>
                <a:gridCol w="8061025">
                  <a:extLst>
                    <a:ext uri="{9D8B030D-6E8A-4147-A177-3AD203B41FA5}">
                      <a16:colId xmlns:a16="http://schemas.microsoft.com/office/drawing/2014/main" val="20001"/>
                    </a:ext>
                  </a:extLst>
                </a:gridCol>
              </a:tblGrid>
              <a:tr h="440025">
                <a:tc>
                  <a:txBody>
                    <a:bodyPr/>
                    <a:lstStyle/>
                    <a:p>
                      <a:pPr marL="0" marR="0" lvl="0" indent="0" algn="l" rtl="0">
                        <a:lnSpc>
                          <a:spcPct val="120000"/>
                        </a:lnSpc>
                        <a:spcBef>
                          <a:spcPts val="0"/>
                        </a:spcBef>
                        <a:spcAft>
                          <a:spcPts val="0"/>
                        </a:spcAft>
                        <a:buClr>
                          <a:srgbClr val="000000"/>
                        </a:buClr>
                        <a:buSzPts val="1400"/>
                        <a:buFont typeface="Arial"/>
                        <a:buNone/>
                      </a:pPr>
                      <a:endParaRPr sz="1400" u="none" strike="noStrike" cap="none">
                        <a:solidFill>
                          <a:srgbClr val="0A2D50"/>
                        </a:solidFill>
                        <a:latin typeface="Georgia"/>
                        <a:ea typeface="Georgia"/>
                        <a:cs typeface="Georgia"/>
                        <a:sym typeface="Georgia"/>
                      </a:endParaRPr>
                    </a:p>
                  </a:txBody>
                  <a:tcPr marL="91425" marR="91425" marT="91425" marB="91425">
                    <a:lnL w="38100" cap="flat" cmpd="sng">
                      <a:solidFill>
                        <a:srgbClr val="A64D7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r>
                        <a:rPr lang="en-GB" dirty="0">
                          <a:solidFill>
                            <a:srgbClr val="0A2D50"/>
                          </a:solidFill>
                          <a:latin typeface="Georgia"/>
                          <a:ea typeface="Georgia"/>
                          <a:cs typeface="Georgia"/>
                        </a:rPr>
                        <a:t>Resource allocation &amp; capacity planning</a:t>
                      </a:r>
                      <a:endParaRPr sz="1200" dirty="0">
                        <a:solidFill>
                          <a:srgbClr val="0A2D50"/>
                        </a:solidFill>
                        <a:latin typeface="Georgia"/>
                        <a:ea typeface="Georgia"/>
                        <a:cs typeface="Georgia"/>
                        <a:sym typeface="Georgia"/>
                      </a:endParaRPr>
                    </a:p>
                  </a:txBody>
                  <a:tcPr marL="91425" marR="91425" marT="91425" marB="91425">
                    <a:lnL w="9525" cap="flat" cmpd="sng">
                      <a:solidFill>
                        <a:srgbClr val="F3F3F3"/>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pic>
        <p:nvPicPr>
          <p:cNvPr id="4" name="Google Shape;194;p31">
            <a:extLst>
              <a:ext uri="{FF2B5EF4-FFF2-40B4-BE49-F238E27FC236}">
                <a16:creationId xmlns:a16="http://schemas.microsoft.com/office/drawing/2014/main" id="{377A9D61-022E-37EF-8DD4-3264EAE33A66}"/>
              </a:ext>
            </a:extLst>
          </p:cNvPr>
          <p:cNvPicPr preferRelativeResize="0"/>
          <p:nvPr/>
        </p:nvPicPr>
        <p:blipFill>
          <a:blip r:embed="rId3">
            <a:alphaModFix/>
          </a:blip>
          <a:stretch>
            <a:fillRect/>
          </a:stretch>
        </p:blipFill>
        <p:spPr>
          <a:xfrm>
            <a:off x="5815666" y="954618"/>
            <a:ext cx="3005642" cy="3871665"/>
          </a:xfrm>
          <a:prstGeom prst="rect">
            <a:avLst/>
          </a:prstGeom>
          <a:noFill/>
          <a:ln>
            <a:noFill/>
          </a:ln>
        </p:spPr>
      </p:pic>
      <p:sp>
        <p:nvSpPr>
          <p:cNvPr id="6" name="Google Shape;195;p31">
            <a:extLst>
              <a:ext uri="{FF2B5EF4-FFF2-40B4-BE49-F238E27FC236}">
                <a16:creationId xmlns:a16="http://schemas.microsoft.com/office/drawing/2014/main" id="{AD8653F2-0CF5-18DA-D552-7FF196473D1D}"/>
              </a:ext>
            </a:extLst>
          </p:cNvPr>
          <p:cNvSpPr txBox="1"/>
          <p:nvPr/>
        </p:nvSpPr>
        <p:spPr>
          <a:xfrm>
            <a:off x="5394287" y="4551198"/>
            <a:ext cx="3459600" cy="3232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en-GB" sz="900">
                <a:solidFill>
                  <a:schemeClr val="lt1"/>
                </a:solidFill>
              </a:rPr>
              <a:t>Lkshay Jain on @pexels</a:t>
            </a:r>
            <a:endParaRPr sz="9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GB" sz="1800">
                <a:solidFill>
                  <a:srgbClr val="3C78D8"/>
                </a:solidFill>
                <a:latin typeface="Impact"/>
                <a:sym typeface="Impact"/>
              </a:rPr>
              <a:t>Mission &amp; Activities Document Structure</a:t>
            </a:r>
            <a:endParaRPr>
              <a:solidFill>
                <a:srgbClr val="3C78D8"/>
              </a:solidFill>
            </a:endParaRPr>
          </a:p>
        </p:txBody>
      </p:sp>
      <p:graphicFrame>
        <p:nvGraphicFramePr>
          <p:cNvPr id="150" name="Google Shape;150;p28"/>
          <p:cNvGraphicFramePr/>
          <p:nvPr>
            <p:extLst>
              <p:ext uri="{D42A27DB-BD31-4B8C-83A1-F6EECF244321}">
                <p14:modId xmlns:p14="http://schemas.microsoft.com/office/powerpoint/2010/main" val="2964575161"/>
              </p:ext>
            </p:extLst>
          </p:nvPr>
        </p:nvGraphicFramePr>
        <p:xfrm>
          <a:off x="414698" y="2055457"/>
          <a:ext cx="4018279" cy="822930"/>
        </p:xfrm>
        <a:graphic>
          <a:graphicData uri="http://schemas.openxmlformats.org/drawingml/2006/table">
            <a:tbl>
              <a:tblPr>
                <a:noFill/>
                <a:tableStyleId>{C677C8A4-767F-4AF1-BEED-ED81FFC7F6FE}</a:tableStyleId>
              </a:tblPr>
              <a:tblGrid>
                <a:gridCol w="283819">
                  <a:extLst>
                    <a:ext uri="{9D8B030D-6E8A-4147-A177-3AD203B41FA5}">
                      <a16:colId xmlns:a16="http://schemas.microsoft.com/office/drawing/2014/main" val="20000"/>
                    </a:ext>
                  </a:extLst>
                </a:gridCol>
                <a:gridCol w="3734460">
                  <a:extLst>
                    <a:ext uri="{9D8B030D-6E8A-4147-A177-3AD203B41FA5}">
                      <a16:colId xmlns:a16="http://schemas.microsoft.com/office/drawing/2014/main" val="20001"/>
                    </a:ext>
                  </a:extLst>
                </a:gridCol>
              </a:tblGrid>
              <a:tr h="746076">
                <a:tc>
                  <a:txBody>
                    <a:bodyPr/>
                    <a:lstStyle/>
                    <a:p>
                      <a:pPr marL="0" lvl="0" indent="0" algn="l" rtl="0">
                        <a:lnSpc>
                          <a:spcPct val="120000"/>
                        </a:lnSpc>
                        <a:spcBef>
                          <a:spcPts val="0"/>
                        </a:spcBef>
                        <a:spcAft>
                          <a:spcPts val="0"/>
                        </a:spcAft>
                        <a:buNone/>
                      </a:pPr>
                      <a:endParaRPr b="1">
                        <a:solidFill>
                          <a:srgbClr val="0A2D50"/>
                        </a:solidFill>
                        <a:latin typeface="Georgia"/>
                        <a:ea typeface="Georgia"/>
                        <a:cs typeface="Georgia"/>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257175" indent="-257175">
                        <a:buAutoNum type="arabicPeriod"/>
                      </a:pPr>
                      <a:r>
                        <a:rPr lang="en-US" sz="1400" b="0" i="0" u="none" strike="noStrike" cap="none">
                          <a:solidFill>
                            <a:srgbClr val="0A2D50"/>
                          </a:solidFill>
                          <a:latin typeface="Georgia"/>
                          <a:cs typeface="Arial"/>
                          <a:sym typeface="Arial"/>
                        </a:rPr>
                        <a:t>Contribution to research projects</a:t>
                      </a:r>
                    </a:p>
                    <a:p>
                      <a:pPr marL="257175" indent="-257175">
                        <a:buAutoNum type="arabicPeriod"/>
                      </a:pPr>
                      <a:r>
                        <a:rPr lang="en-US" sz="1400" b="0" i="0" u="none" strike="noStrike" cap="none">
                          <a:solidFill>
                            <a:srgbClr val="0A2D50"/>
                          </a:solidFill>
                          <a:latin typeface="Georgia"/>
                          <a:cs typeface="Arial"/>
                          <a:sym typeface="Arial"/>
                        </a:rPr>
                        <a:t>Operational overhead</a:t>
                      </a:r>
                      <a:r>
                        <a:rPr lang="en-US" sz="1400" b="0" i="0" u="none" strike="noStrike" cap="none" baseline="0">
                          <a:solidFill>
                            <a:srgbClr val="0A2D50"/>
                          </a:solidFill>
                          <a:latin typeface="Georgia"/>
                          <a:cs typeface="Arial"/>
                          <a:sym typeface="Arial"/>
                        </a:rPr>
                        <a:t> - </a:t>
                      </a:r>
                      <a:r>
                        <a:rPr lang="en-US" sz="1400" b="0" i="0" u="none" strike="noStrike" cap="none">
                          <a:solidFill>
                            <a:srgbClr val="0A2D50"/>
                          </a:solidFill>
                          <a:latin typeface="Georgia"/>
                          <a:cs typeface="Arial"/>
                          <a:sym typeface="Arial"/>
                        </a:rPr>
                        <a:t>including Research Themes</a:t>
                      </a: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160" name="Google Shape;160;p28"/>
          <p:cNvSpPr/>
          <p:nvPr/>
        </p:nvSpPr>
        <p:spPr>
          <a:xfrm>
            <a:off x="279725" y="4464200"/>
            <a:ext cx="124800" cy="67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FAE9258-9F44-2C48-816D-9D7BFB782D41}"/>
                  </a:ext>
                </a:extLst>
              </p14:cNvPr>
              <p14:cNvContentPartPr/>
              <p14:nvPr/>
            </p14:nvContentPartPr>
            <p14:xfrm>
              <a:off x="1130021" y="2027268"/>
              <a:ext cx="360" cy="360"/>
            </p14:xfrm>
          </p:contentPart>
        </mc:Choice>
        <mc:Fallback xmlns="">
          <p:pic>
            <p:nvPicPr>
              <p:cNvPr id="2" name="Ink 1">
                <a:extLst>
                  <a:ext uri="{FF2B5EF4-FFF2-40B4-BE49-F238E27FC236}">
                    <a16:creationId xmlns:a16="http://schemas.microsoft.com/office/drawing/2014/main" id="{3FAE9258-9F44-2C48-816D-9D7BFB782D41}"/>
                  </a:ext>
                </a:extLst>
              </p:cNvPr>
              <p:cNvPicPr/>
              <p:nvPr/>
            </p:nvPicPr>
            <p:blipFill>
              <a:blip r:embed="rId4"/>
              <a:stretch>
                <a:fillRect/>
              </a:stretch>
            </p:blipFill>
            <p:spPr>
              <a:xfrm>
                <a:off x="1121021" y="2018268"/>
                <a:ext cx="18000" cy="18000"/>
              </a:xfrm>
              <a:prstGeom prst="rect">
                <a:avLst/>
              </a:prstGeom>
            </p:spPr>
          </p:pic>
        </mc:Fallback>
      </mc:AlternateContent>
      <p:sp>
        <p:nvSpPr>
          <p:cNvPr id="20" name="Google Shape;80;p15">
            <a:extLst>
              <a:ext uri="{FF2B5EF4-FFF2-40B4-BE49-F238E27FC236}">
                <a16:creationId xmlns:a16="http://schemas.microsoft.com/office/drawing/2014/main" id="{27EF908D-6934-0C4B-841C-CA47E55FC0C3}"/>
              </a:ext>
            </a:extLst>
          </p:cNvPr>
          <p:cNvSpPr txBox="1"/>
          <p:nvPr/>
        </p:nvSpPr>
        <p:spPr>
          <a:xfrm>
            <a:off x="301661" y="1638788"/>
            <a:ext cx="2700000" cy="288900"/>
          </a:xfrm>
          <a:prstGeom prst="rect">
            <a:avLst/>
          </a:prstGeom>
          <a:noFill/>
          <a:ln>
            <a:noFill/>
          </a:ln>
        </p:spPr>
        <p:txBody>
          <a:bodyPr spcFirstLastPara="1" wrap="square" lIns="82283" tIns="82283" rIns="82283" bIns="82283" anchor="ctr" anchorCtr="0">
            <a:noAutofit/>
          </a:bodyPr>
          <a:lstStyle/>
          <a:p>
            <a:pPr lvl="1"/>
            <a:r>
              <a:rPr lang="en-GB" b="1">
                <a:solidFill>
                  <a:srgbClr val="0070C0"/>
                </a:solidFill>
                <a:latin typeface="Georgia"/>
                <a:sym typeface="Georgia"/>
              </a:rPr>
              <a:t>Core remit</a:t>
            </a:r>
            <a:endParaRPr lang="en-US">
              <a:solidFill>
                <a:srgbClr val="0070C0"/>
              </a:solidFill>
            </a:endParaRPr>
          </a:p>
        </p:txBody>
      </p:sp>
      <p:sp>
        <p:nvSpPr>
          <p:cNvPr id="21" name="Google Shape;80;p15">
            <a:extLst>
              <a:ext uri="{FF2B5EF4-FFF2-40B4-BE49-F238E27FC236}">
                <a16:creationId xmlns:a16="http://schemas.microsoft.com/office/drawing/2014/main" id="{8D565EA7-B5A3-9F4A-ADC4-AA50F4D71C87}"/>
              </a:ext>
            </a:extLst>
          </p:cNvPr>
          <p:cNvSpPr txBox="1"/>
          <p:nvPr/>
        </p:nvSpPr>
        <p:spPr>
          <a:xfrm>
            <a:off x="342124" y="3687320"/>
            <a:ext cx="4140975" cy="288900"/>
          </a:xfrm>
          <a:prstGeom prst="rect">
            <a:avLst/>
          </a:prstGeom>
          <a:noFill/>
          <a:ln>
            <a:noFill/>
          </a:ln>
        </p:spPr>
        <p:txBody>
          <a:bodyPr spcFirstLastPara="1" wrap="square" lIns="82283" tIns="82283" rIns="82283" bIns="82283" anchor="ctr" anchorCtr="0">
            <a:noAutofit/>
          </a:bodyPr>
          <a:lstStyle/>
          <a:p>
            <a:pPr lvl="1"/>
            <a:r>
              <a:rPr lang="en-GB" b="1">
                <a:solidFill>
                  <a:srgbClr val="0070C0"/>
                </a:solidFill>
                <a:latin typeface="Georgia"/>
                <a:sym typeface="Georgia"/>
              </a:rPr>
              <a:t>Additional activities</a:t>
            </a:r>
            <a:endParaRPr lang="en-US">
              <a:solidFill>
                <a:srgbClr val="0070C0"/>
              </a:solidFill>
            </a:endParaRPr>
          </a:p>
        </p:txBody>
      </p:sp>
      <p:graphicFrame>
        <p:nvGraphicFramePr>
          <p:cNvPr id="23" name="Google Shape;150;p28">
            <a:extLst>
              <a:ext uri="{FF2B5EF4-FFF2-40B4-BE49-F238E27FC236}">
                <a16:creationId xmlns:a16="http://schemas.microsoft.com/office/drawing/2014/main" id="{B3615BF0-928B-324E-911C-C83EBEC11EB3}"/>
              </a:ext>
            </a:extLst>
          </p:cNvPr>
          <p:cNvGraphicFramePr/>
          <p:nvPr>
            <p:extLst>
              <p:ext uri="{D42A27DB-BD31-4B8C-83A1-F6EECF244321}">
                <p14:modId xmlns:p14="http://schemas.microsoft.com/office/powerpoint/2010/main" val="956436449"/>
              </p:ext>
            </p:extLst>
          </p:nvPr>
        </p:nvGraphicFramePr>
        <p:xfrm>
          <a:off x="414698" y="4123437"/>
          <a:ext cx="8419775" cy="822930"/>
        </p:xfrm>
        <a:graphic>
          <a:graphicData uri="http://schemas.openxmlformats.org/drawingml/2006/table">
            <a:tbl>
              <a:tblPr>
                <a:noFill/>
                <a:tableStyleId>{C677C8A4-767F-4AF1-BEED-ED81FFC7F6FE}</a:tableStyleId>
              </a:tblPr>
              <a:tblGrid>
                <a:gridCol w="665957">
                  <a:extLst>
                    <a:ext uri="{9D8B030D-6E8A-4147-A177-3AD203B41FA5}">
                      <a16:colId xmlns:a16="http://schemas.microsoft.com/office/drawing/2014/main" val="20000"/>
                    </a:ext>
                  </a:extLst>
                </a:gridCol>
                <a:gridCol w="7753818">
                  <a:extLst>
                    <a:ext uri="{9D8B030D-6E8A-4147-A177-3AD203B41FA5}">
                      <a16:colId xmlns:a16="http://schemas.microsoft.com/office/drawing/2014/main" val="20001"/>
                    </a:ext>
                  </a:extLst>
                </a:gridCol>
              </a:tblGrid>
              <a:tr h="400325">
                <a:tc>
                  <a:txBody>
                    <a:bodyPr/>
                    <a:lstStyle/>
                    <a:p>
                      <a:pPr marL="0" lvl="0" indent="0" algn="l" rtl="0">
                        <a:lnSpc>
                          <a:spcPct val="120000"/>
                        </a:lnSpc>
                        <a:spcBef>
                          <a:spcPts val="0"/>
                        </a:spcBef>
                        <a:spcAft>
                          <a:spcPts val="0"/>
                        </a:spcAft>
                        <a:buNone/>
                      </a:pPr>
                      <a:endParaRPr b="1">
                        <a:solidFill>
                          <a:srgbClr val="0A2D50"/>
                        </a:solidFill>
                        <a:latin typeface="Georgia"/>
                        <a:ea typeface="Georgia"/>
                        <a:cs typeface="Georgia"/>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257175" indent="-257175">
                        <a:buAutoNum type="arabicPeriod"/>
                      </a:pPr>
                      <a:r>
                        <a:rPr lang="en-US" sz="1400" b="0" i="0" u="none" strike="noStrike" cap="none">
                          <a:solidFill>
                            <a:srgbClr val="0A2D50"/>
                          </a:solidFill>
                          <a:latin typeface="Georgia"/>
                          <a:cs typeface="Arial"/>
                          <a:sym typeface="Arial"/>
                        </a:rPr>
                        <a:t>Research Service Catalogue – enhancing FAH research</a:t>
                      </a:r>
                    </a:p>
                    <a:p>
                      <a:pPr marL="257175" indent="-257175">
                        <a:buAutoNum type="arabicPeriod"/>
                      </a:pPr>
                      <a:r>
                        <a:rPr lang="en-US" sz="1400" b="0" i="0" u="none" strike="noStrike" cap="none">
                          <a:solidFill>
                            <a:srgbClr val="0A2D50"/>
                          </a:solidFill>
                          <a:latin typeface="Georgia"/>
                          <a:cs typeface="Arial"/>
                          <a:sym typeface="Arial"/>
                        </a:rPr>
                        <a:t>College contributions</a:t>
                      </a:r>
                    </a:p>
                    <a:p>
                      <a:pPr marL="257175" indent="-257175">
                        <a:buAutoNum type="arabicPeriod"/>
                      </a:pPr>
                      <a:r>
                        <a:rPr lang="en-US" sz="1400" b="0" i="0" u="none" strike="noStrike" cap="none">
                          <a:solidFill>
                            <a:srgbClr val="0A2D50"/>
                          </a:solidFill>
                          <a:latin typeface="Georgia"/>
                          <a:cs typeface="Arial"/>
                          <a:sym typeface="Arial"/>
                        </a:rPr>
                        <a:t>Consultancy</a:t>
                      </a: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pic>
        <p:nvPicPr>
          <p:cNvPr id="5" name="Picture 4" descr="Table&#10;&#10;Description automatically generated">
            <a:extLst>
              <a:ext uri="{FF2B5EF4-FFF2-40B4-BE49-F238E27FC236}">
                <a16:creationId xmlns:a16="http://schemas.microsoft.com/office/drawing/2014/main" id="{DA4A1F4E-E522-BEB3-AB25-09632952D612}"/>
              </a:ext>
            </a:extLst>
          </p:cNvPr>
          <p:cNvPicPr>
            <a:picLocks noChangeAspect="1"/>
          </p:cNvPicPr>
          <p:nvPr/>
        </p:nvPicPr>
        <p:blipFill>
          <a:blip r:embed="rId5"/>
          <a:stretch>
            <a:fillRect/>
          </a:stretch>
        </p:blipFill>
        <p:spPr>
          <a:xfrm>
            <a:off x="3812702" y="790545"/>
            <a:ext cx="5205187" cy="2897733"/>
          </a:xfrm>
          <a:prstGeom prst="rect">
            <a:avLst/>
          </a:prstGeom>
        </p:spPr>
      </p:pic>
    </p:spTree>
    <p:extLst>
      <p:ext uri="{BB962C8B-B14F-4D97-AF65-F5344CB8AC3E}">
        <p14:creationId xmlns:p14="http://schemas.microsoft.com/office/powerpoint/2010/main" val="332031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GB" sz="1800">
                <a:solidFill>
                  <a:srgbClr val="3C78D8"/>
                </a:solidFill>
                <a:latin typeface="Impact"/>
                <a:sym typeface="Impact"/>
              </a:rPr>
              <a:t>Mission  &amp; Primary Value</a:t>
            </a:r>
            <a:endParaRPr>
              <a:solidFill>
                <a:srgbClr val="3C78D8"/>
              </a:solidFill>
            </a:endParaRPr>
          </a:p>
        </p:txBody>
      </p:sp>
      <p:graphicFrame>
        <p:nvGraphicFramePr>
          <p:cNvPr id="150" name="Google Shape;150;p28"/>
          <p:cNvGraphicFramePr/>
          <p:nvPr>
            <p:extLst>
              <p:ext uri="{D42A27DB-BD31-4B8C-83A1-F6EECF244321}">
                <p14:modId xmlns:p14="http://schemas.microsoft.com/office/powerpoint/2010/main" val="3093498235"/>
              </p:ext>
            </p:extLst>
          </p:nvPr>
        </p:nvGraphicFramePr>
        <p:xfrm>
          <a:off x="486604" y="1166689"/>
          <a:ext cx="8177309" cy="2966915"/>
        </p:xfrm>
        <a:graphic>
          <a:graphicData uri="http://schemas.openxmlformats.org/drawingml/2006/table">
            <a:tbl>
              <a:tblPr>
                <a:noFill/>
                <a:tableStyleId>{C677C8A4-767F-4AF1-BEED-ED81FFC7F6FE}</a:tableStyleId>
              </a:tblPr>
              <a:tblGrid>
                <a:gridCol w="258056">
                  <a:extLst>
                    <a:ext uri="{9D8B030D-6E8A-4147-A177-3AD203B41FA5}">
                      <a16:colId xmlns:a16="http://schemas.microsoft.com/office/drawing/2014/main" val="20000"/>
                    </a:ext>
                  </a:extLst>
                </a:gridCol>
                <a:gridCol w="7919253">
                  <a:extLst>
                    <a:ext uri="{9D8B030D-6E8A-4147-A177-3AD203B41FA5}">
                      <a16:colId xmlns:a16="http://schemas.microsoft.com/office/drawing/2014/main" val="20001"/>
                    </a:ext>
                  </a:extLst>
                </a:gridCol>
              </a:tblGrid>
              <a:tr h="2966915">
                <a:tc>
                  <a:txBody>
                    <a:bodyPr/>
                    <a:lstStyle/>
                    <a:p>
                      <a:pPr marL="0" lvl="0" indent="0" algn="l" rtl="0">
                        <a:lnSpc>
                          <a:spcPct val="120000"/>
                        </a:lnSpc>
                        <a:spcBef>
                          <a:spcPts val="0"/>
                        </a:spcBef>
                        <a:spcAft>
                          <a:spcPts val="0"/>
                        </a:spcAft>
                        <a:buNone/>
                      </a:pPr>
                      <a:endParaRPr sz="1400" b="1">
                        <a:solidFill>
                          <a:srgbClr val="0A2D50"/>
                        </a:solidFill>
                        <a:latin typeface="Georgia"/>
                        <a:ea typeface="Georgia"/>
                        <a:cs typeface="Arial"/>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lvl="0" indent="0">
                        <a:buNone/>
                      </a:pPr>
                      <a:r>
                        <a:rPr lang="en-GB" sz="1200" b="0" i="0" u="none" strike="noStrike" cap="none" noProof="0">
                          <a:solidFill>
                            <a:srgbClr val="0A2D50"/>
                          </a:solidFill>
                          <a:latin typeface="Georgia"/>
                        </a:rPr>
                        <a:t>“</a:t>
                      </a:r>
                      <a:r>
                        <a:rPr lang="en-GB" sz="1200" b="0" i="0" u="none" strike="noStrike" cap="none" noProof="0">
                          <a:solidFill>
                            <a:srgbClr val="0A2D50"/>
                          </a:solidFill>
                          <a:latin typeface="Georgia"/>
                          <a:cs typeface="Arial"/>
                          <a:sym typeface="Arial"/>
                        </a:rPr>
                        <a:t>KDL is a Research Software Engineering (RSE) laboratory in the Faculty of Arts &amp; Humanities (A&amp;H) charged with enabling and delivering high quality digital research. </a:t>
                      </a:r>
                      <a:endParaRPr lang="en-US" sz="1200" b="0" i="0" u="none" strike="noStrike" cap="none" noProof="0">
                        <a:solidFill>
                          <a:srgbClr val="0A2D50"/>
                        </a:solidFill>
                        <a:latin typeface="Georgia"/>
                        <a:cs typeface="Arial"/>
                        <a:sym typeface="Arial"/>
                      </a:endParaRPr>
                    </a:p>
                    <a:p>
                      <a:pPr marL="0" lvl="0" indent="0">
                        <a:buNone/>
                      </a:pPr>
                      <a:endParaRPr lang="en-GB" sz="1200" b="0" i="0" u="none" strike="noStrike" cap="none" noProof="0">
                        <a:solidFill>
                          <a:srgbClr val="0A2D50"/>
                        </a:solidFill>
                        <a:latin typeface="Georgia"/>
                        <a:cs typeface="Arial"/>
                        <a:sym typeface="Arial"/>
                      </a:endParaRPr>
                    </a:p>
                    <a:p>
                      <a:pPr marL="0" lvl="0" indent="0">
                        <a:buNone/>
                      </a:pPr>
                      <a:r>
                        <a:rPr lang="en-GB" sz="1200" b="0" i="0" u="none" strike="noStrike" cap="none" noProof="0">
                          <a:solidFill>
                            <a:srgbClr val="0A2D50"/>
                          </a:solidFill>
                          <a:latin typeface="Georgia"/>
                          <a:cs typeface="Arial"/>
                          <a:sym typeface="Arial"/>
                        </a:rPr>
                        <a:t>The core market for these research services is A&amp;H researchers. For this reason, it works in collaboration with the A&amp;H research leadership (A&amp;H Research), through the activities led by the PVD [Pro Vide Dean] Research Culture and the PVD Impact &amp; Knowledge Exchange. KDL also works externally, both elsewhere in the College (in particular via King’s e-Research and the Arts &amp; Sciences Research Office) and outside the College, to enable and deliver digital research.</a:t>
                      </a:r>
                      <a:endParaRPr lang="en-US" sz="1200" b="0" i="0" u="none" strike="noStrike" cap="none" noProof="0">
                        <a:solidFill>
                          <a:srgbClr val="0A2D50"/>
                        </a:solidFill>
                        <a:latin typeface="Georgia"/>
                        <a:cs typeface="Arial"/>
                        <a:sym typeface="Arial"/>
                      </a:endParaRPr>
                    </a:p>
                    <a:p>
                      <a:pPr marL="0" lvl="0" indent="0" algn="l">
                        <a:lnSpc>
                          <a:spcPct val="100000"/>
                        </a:lnSpc>
                        <a:spcBef>
                          <a:spcPts val="0"/>
                        </a:spcBef>
                        <a:spcAft>
                          <a:spcPts val="0"/>
                        </a:spcAft>
                        <a:buNone/>
                      </a:pPr>
                      <a:endParaRPr lang="en-GB" sz="1200" b="0" i="0" u="none" strike="noStrike" cap="none" noProof="0">
                        <a:solidFill>
                          <a:srgbClr val="0A2D50"/>
                        </a:solidFill>
                        <a:latin typeface="Georgia"/>
                        <a:cs typeface="Arial"/>
                        <a:sym typeface="Arial"/>
                      </a:endParaRPr>
                    </a:p>
                    <a:p>
                      <a:pPr marL="0" lvl="0" indent="0" algn="l">
                        <a:lnSpc>
                          <a:spcPct val="100000"/>
                        </a:lnSpc>
                        <a:spcBef>
                          <a:spcPts val="0"/>
                        </a:spcBef>
                        <a:spcAft>
                          <a:spcPts val="0"/>
                        </a:spcAft>
                        <a:buNone/>
                      </a:pPr>
                      <a:r>
                        <a:rPr lang="en-GB" sz="1200" b="0" i="0" u="none" strike="noStrike" cap="none" noProof="0">
                          <a:solidFill>
                            <a:srgbClr val="0A2D50"/>
                          </a:solidFill>
                          <a:latin typeface="Georgia"/>
                          <a:cs typeface="Arial"/>
                          <a:sym typeface="Arial"/>
                        </a:rPr>
                        <a:t>KDL provides a focus in the College for arts and humanities RSE. KDL research software engineers “work with researchers to gain an understanding of the problems they face and then develop, maintain and extend software to provide the answers” [from past version of </a:t>
                      </a:r>
                      <a:r>
                        <a:rPr lang="en-GB" sz="1200" b="0" i="0" u="none" strike="noStrike" cap="none" noProof="0">
                          <a:solidFill>
                            <a:srgbClr val="0A2D50"/>
                          </a:solidFill>
                          <a:latin typeface="Georgia"/>
                          <a:cs typeface="Arial"/>
                          <a:sym typeface="Arial"/>
                          <a:hlinkClick r:id="rId3">
                            <a:extLst>
                              <a:ext uri="{A12FA001-AC4F-418D-AE19-62706E023703}">
                                <ahyp:hlinkClr xmlns:ahyp="http://schemas.microsoft.com/office/drawing/2018/hyperlinkcolor" val="tx"/>
                              </a:ext>
                            </a:extLst>
                          </a:hlinkClick>
                        </a:rPr>
                        <a:t>RSE UK Society site</a:t>
                      </a:r>
                      <a:r>
                        <a:rPr lang="en-GB" sz="1200" b="0" i="0" u="none" strike="noStrike" cap="none" noProof="0">
                          <a:solidFill>
                            <a:srgbClr val="0A2D50"/>
                          </a:solidFill>
                          <a:latin typeface="Georgia"/>
                          <a:cs typeface="Arial"/>
                          <a:sym typeface="Arial"/>
                        </a:rPr>
                        <a:t>], informed by a critical understanding both of the technologies and of arts and humanities scholarship. This has proven value both within A&amp;H and beyond, particularly in terms of contributions to REF and A&amp;H’s ability to attract external research funding.”</a:t>
                      </a:r>
                      <a:endParaRPr lang="en-US" sz="1200" b="0" i="0" u="none" strike="noStrike" cap="none" noProof="0">
                        <a:solidFill>
                          <a:srgbClr val="0A2D50"/>
                        </a:solidFill>
                        <a:latin typeface="Georgia"/>
                        <a:cs typeface="Arial"/>
                        <a:sym typeface="Arial"/>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160" name="Google Shape;160;p28"/>
          <p:cNvSpPr/>
          <p:nvPr/>
        </p:nvSpPr>
        <p:spPr>
          <a:xfrm>
            <a:off x="279725" y="4464200"/>
            <a:ext cx="124800" cy="67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FAE9258-9F44-2C48-816D-9D7BFB782D41}"/>
                  </a:ext>
                </a:extLst>
              </p14:cNvPr>
              <p14:cNvContentPartPr/>
              <p14:nvPr/>
            </p14:nvContentPartPr>
            <p14:xfrm>
              <a:off x="1130021" y="2027268"/>
              <a:ext cx="360" cy="360"/>
            </p14:xfrm>
          </p:contentPart>
        </mc:Choice>
        <mc:Fallback xmlns="">
          <p:pic>
            <p:nvPicPr>
              <p:cNvPr id="2" name="Ink 1">
                <a:extLst>
                  <a:ext uri="{FF2B5EF4-FFF2-40B4-BE49-F238E27FC236}">
                    <a16:creationId xmlns:a16="http://schemas.microsoft.com/office/drawing/2014/main" id="{3FAE9258-9F44-2C48-816D-9D7BFB782D41}"/>
                  </a:ext>
                </a:extLst>
              </p:cNvPr>
              <p:cNvPicPr/>
              <p:nvPr/>
            </p:nvPicPr>
            <p:blipFill>
              <a:blip r:embed="rId5"/>
              <a:stretch>
                <a:fillRect/>
              </a:stretch>
            </p:blipFill>
            <p:spPr>
              <a:xfrm>
                <a:off x="1121021" y="2018268"/>
                <a:ext cx="18000" cy="18000"/>
              </a:xfrm>
              <a:prstGeom prst="rect">
                <a:avLst/>
              </a:prstGeom>
            </p:spPr>
          </p:pic>
        </mc:Fallback>
      </mc:AlternateContent>
      <p:graphicFrame>
        <p:nvGraphicFramePr>
          <p:cNvPr id="3" name="Google Shape;150;p28">
            <a:extLst>
              <a:ext uri="{FF2B5EF4-FFF2-40B4-BE49-F238E27FC236}">
                <a16:creationId xmlns:a16="http://schemas.microsoft.com/office/drawing/2014/main" id="{97FD804C-6CD1-872A-B6EC-A4436983E307}"/>
              </a:ext>
            </a:extLst>
          </p:cNvPr>
          <p:cNvGraphicFramePr/>
          <p:nvPr>
            <p:extLst>
              <p:ext uri="{D42A27DB-BD31-4B8C-83A1-F6EECF244321}">
                <p14:modId xmlns:p14="http://schemas.microsoft.com/office/powerpoint/2010/main" val="1674542025"/>
              </p:ext>
            </p:extLst>
          </p:nvPr>
        </p:nvGraphicFramePr>
        <p:xfrm>
          <a:off x="486439" y="4420727"/>
          <a:ext cx="8167553" cy="609570"/>
        </p:xfrm>
        <a:graphic>
          <a:graphicData uri="http://schemas.openxmlformats.org/drawingml/2006/table">
            <a:tbl>
              <a:tblPr>
                <a:noFill/>
                <a:tableStyleId>{C677C8A4-767F-4AF1-BEED-ED81FFC7F6FE}</a:tableStyleId>
              </a:tblPr>
              <a:tblGrid>
                <a:gridCol w="280758">
                  <a:extLst>
                    <a:ext uri="{9D8B030D-6E8A-4147-A177-3AD203B41FA5}">
                      <a16:colId xmlns:a16="http://schemas.microsoft.com/office/drawing/2014/main" val="20000"/>
                    </a:ext>
                  </a:extLst>
                </a:gridCol>
                <a:gridCol w="7886795">
                  <a:extLst>
                    <a:ext uri="{9D8B030D-6E8A-4147-A177-3AD203B41FA5}">
                      <a16:colId xmlns:a16="http://schemas.microsoft.com/office/drawing/2014/main" val="20001"/>
                    </a:ext>
                  </a:extLst>
                </a:gridCol>
              </a:tblGrid>
              <a:tr h="483528">
                <a:tc>
                  <a:txBody>
                    <a:bodyPr/>
                    <a:lstStyle/>
                    <a:p>
                      <a:pPr marL="0" lvl="0" indent="0" algn="l" rtl="0">
                        <a:lnSpc>
                          <a:spcPct val="120000"/>
                        </a:lnSpc>
                        <a:spcBef>
                          <a:spcPts val="0"/>
                        </a:spcBef>
                        <a:spcAft>
                          <a:spcPts val="0"/>
                        </a:spcAft>
                        <a:buNone/>
                      </a:pPr>
                      <a:endParaRPr sz="1400" b="0" i="0" u="none" strike="noStrike" cap="none">
                        <a:solidFill>
                          <a:srgbClr val="0A2D50"/>
                        </a:solidFill>
                        <a:latin typeface="Georgia"/>
                        <a:ea typeface="Georgia"/>
                        <a:cs typeface="Arial"/>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lvl="0" indent="0">
                        <a:buNone/>
                      </a:pPr>
                      <a:r>
                        <a:rPr lang="en-GB" sz="1400" b="0" i="0" u="none" strike="noStrike" cap="none" noProof="0">
                          <a:solidFill>
                            <a:srgbClr val="0A2D50"/>
                          </a:solidFill>
                          <a:latin typeface="Georgia"/>
                          <a:cs typeface="Arial"/>
                          <a:sym typeface="Arial"/>
                        </a:rPr>
                        <a:t>KDL’s “primary value and market position lie in its </a:t>
                      </a:r>
                      <a:r>
                        <a:rPr lang="en-GB" sz="1400" b="1" i="0" u="none" strike="noStrike" cap="none" noProof="0">
                          <a:solidFill>
                            <a:srgbClr val="0A2D50"/>
                          </a:solidFill>
                          <a:latin typeface="Georgia"/>
                          <a:cs typeface="Arial"/>
                          <a:sym typeface="Arial"/>
                        </a:rPr>
                        <a:t>contributions to high quality grant-funded projects with significant technical requirements</a:t>
                      </a:r>
                      <a:r>
                        <a:rPr lang="en-GB" sz="1400" b="0" i="0" u="none" strike="noStrike" cap="none" noProof="0">
                          <a:solidFill>
                            <a:srgbClr val="0A2D50"/>
                          </a:solidFill>
                          <a:latin typeface="Georgia"/>
                          <a:cs typeface="Arial"/>
                        </a:rPr>
                        <a:t>”</a:t>
                      </a:r>
                      <a:endParaRPr lang="en-US" sz="1400" b="0" i="0" u="none" strike="noStrike" cap="none" noProof="0">
                        <a:solidFill>
                          <a:srgbClr val="0A2D50"/>
                        </a:solidFill>
                        <a:latin typeface="Georgia"/>
                        <a:cs typeface="Arial"/>
                        <a:sym typeface="Arial"/>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285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GB" sz="1800">
                <a:solidFill>
                  <a:srgbClr val="3C78D8"/>
                </a:solidFill>
                <a:latin typeface="Impact"/>
                <a:sym typeface="Impact"/>
              </a:rPr>
              <a:t>Inclusive Primary Value across Projects Lifecycles</a:t>
            </a:r>
            <a:endParaRPr>
              <a:solidFill>
                <a:srgbClr val="3C78D8"/>
              </a:solidFill>
            </a:endParaRPr>
          </a:p>
        </p:txBody>
      </p:sp>
      <p:graphicFrame>
        <p:nvGraphicFramePr>
          <p:cNvPr id="150" name="Google Shape;150;p28"/>
          <p:cNvGraphicFramePr/>
          <p:nvPr>
            <p:extLst>
              <p:ext uri="{D42A27DB-BD31-4B8C-83A1-F6EECF244321}">
                <p14:modId xmlns:p14="http://schemas.microsoft.com/office/powerpoint/2010/main" val="3790913399"/>
              </p:ext>
            </p:extLst>
          </p:nvPr>
        </p:nvGraphicFramePr>
        <p:xfrm>
          <a:off x="5234730" y="923128"/>
          <a:ext cx="3609508" cy="609570"/>
        </p:xfrm>
        <a:graphic>
          <a:graphicData uri="http://schemas.openxmlformats.org/drawingml/2006/table">
            <a:tbl>
              <a:tblPr>
                <a:noFill/>
                <a:tableStyleId>{C677C8A4-767F-4AF1-BEED-ED81FFC7F6FE}</a:tableStyleId>
              </a:tblPr>
              <a:tblGrid>
                <a:gridCol w="208250">
                  <a:extLst>
                    <a:ext uri="{9D8B030D-6E8A-4147-A177-3AD203B41FA5}">
                      <a16:colId xmlns:a16="http://schemas.microsoft.com/office/drawing/2014/main" val="20000"/>
                    </a:ext>
                  </a:extLst>
                </a:gridCol>
                <a:gridCol w="3401258">
                  <a:extLst>
                    <a:ext uri="{9D8B030D-6E8A-4147-A177-3AD203B41FA5}">
                      <a16:colId xmlns:a16="http://schemas.microsoft.com/office/drawing/2014/main" val="20001"/>
                    </a:ext>
                  </a:extLst>
                </a:gridCol>
              </a:tblGrid>
              <a:tr h="421138">
                <a:tc>
                  <a:txBody>
                    <a:bodyPr/>
                    <a:lstStyle/>
                    <a:p>
                      <a:pPr marL="0" lvl="0" indent="0" algn="l" rtl="0">
                        <a:lnSpc>
                          <a:spcPct val="120000"/>
                        </a:lnSpc>
                        <a:spcBef>
                          <a:spcPts val="0"/>
                        </a:spcBef>
                        <a:spcAft>
                          <a:spcPts val="0"/>
                        </a:spcAft>
                        <a:buNone/>
                      </a:pPr>
                      <a:endParaRPr sz="1400" b="1">
                        <a:solidFill>
                          <a:srgbClr val="0A2D50"/>
                        </a:solidFill>
                        <a:latin typeface="Georgia"/>
                        <a:ea typeface="Georgia"/>
                        <a:cs typeface="Arial"/>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lvl="0" indent="0">
                        <a:buNone/>
                      </a:pPr>
                      <a:r>
                        <a:rPr lang="en-US" sz="1400" b="0" i="0" u="none" strike="noStrike" cap="none" noProof="0" dirty="0">
                          <a:solidFill>
                            <a:srgbClr val="0A2D50"/>
                          </a:solidFill>
                          <a:latin typeface="Georgia"/>
                          <a:cs typeface="Arial"/>
                        </a:rPr>
                        <a:t>Pre-grant</a:t>
                      </a:r>
                      <a:r>
                        <a:rPr lang="en-US" sz="1400" b="0" i="0" u="none" strike="noStrike" cap="none" noProof="0" dirty="0">
                          <a:solidFill>
                            <a:srgbClr val="0A2D50"/>
                          </a:solidFill>
                          <a:latin typeface="Georgia"/>
                          <a:cs typeface="Arial"/>
                          <a:sym typeface="Arial"/>
                        </a:rPr>
                        <a:t> analysis</a:t>
                      </a:r>
                      <a:r>
                        <a:rPr lang="en-US" sz="1400" b="0" i="0" u="none" strike="noStrike" cap="none" noProof="0" dirty="0">
                          <a:solidFill>
                            <a:srgbClr val="0A2D50"/>
                          </a:solidFill>
                          <a:latin typeface="Georgia"/>
                          <a:cs typeface="Arial"/>
                        </a:rPr>
                        <a:t> &amp; support</a:t>
                      </a:r>
                      <a:endParaRPr lang="en-US" dirty="0"/>
                    </a:p>
                    <a:p>
                      <a:pPr marL="0" lvl="0" indent="0">
                        <a:buNone/>
                      </a:pPr>
                      <a:r>
                        <a:rPr lang="en-US" sz="1400" b="0" i="0" u="none" strike="noStrike" cap="none" noProof="0" dirty="0">
                          <a:solidFill>
                            <a:srgbClr val="0A2D50"/>
                          </a:solidFill>
                          <a:latin typeface="Georgia"/>
                          <a:cs typeface="Arial"/>
                        </a:rPr>
                        <a:t>(including early concept phase)</a:t>
                      </a: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160" name="Google Shape;160;p28"/>
          <p:cNvSpPr/>
          <p:nvPr/>
        </p:nvSpPr>
        <p:spPr>
          <a:xfrm>
            <a:off x="279725" y="4464200"/>
            <a:ext cx="124800" cy="67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FAE9258-9F44-2C48-816D-9D7BFB782D41}"/>
                  </a:ext>
                </a:extLst>
              </p14:cNvPr>
              <p14:cNvContentPartPr/>
              <p14:nvPr/>
            </p14:nvContentPartPr>
            <p14:xfrm>
              <a:off x="1130021" y="2027268"/>
              <a:ext cx="360" cy="360"/>
            </p14:xfrm>
          </p:contentPart>
        </mc:Choice>
        <mc:Fallback xmlns="">
          <p:pic>
            <p:nvPicPr>
              <p:cNvPr id="2" name="Ink 1">
                <a:extLst>
                  <a:ext uri="{FF2B5EF4-FFF2-40B4-BE49-F238E27FC236}">
                    <a16:creationId xmlns:a16="http://schemas.microsoft.com/office/drawing/2014/main" id="{3FAE9258-9F44-2C48-816D-9D7BFB782D41}"/>
                  </a:ext>
                </a:extLst>
              </p:cNvPr>
              <p:cNvPicPr/>
              <p:nvPr/>
            </p:nvPicPr>
            <p:blipFill>
              <a:blip r:embed="rId4"/>
              <a:stretch>
                <a:fillRect/>
              </a:stretch>
            </p:blipFill>
            <p:spPr>
              <a:xfrm>
                <a:off x="1121021" y="2018268"/>
                <a:ext cx="18000" cy="18000"/>
              </a:xfrm>
              <a:prstGeom prst="rect">
                <a:avLst/>
              </a:prstGeom>
            </p:spPr>
          </p:pic>
        </mc:Fallback>
      </mc:AlternateContent>
      <p:graphicFrame>
        <p:nvGraphicFramePr>
          <p:cNvPr id="3" name="Google Shape;150;p28">
            <a:extLst>
              <a:ext uri="{FF2B5EF4-FFF2-40B4-BE49-F238E27FC236}">
                <a16:creationId xmlns:a16="http://schemas.microsoft.com/office/drawing/2014/main" id="{97FD804C-6CD1-872A-B6EC-A4436983E307}"/>
              </a:ext>
            </a:extLst>
          </p:cNvPr>
          <p:cNvGraphicFramePr/>
          <p:nvPr>
            <p:extLst>
              <p:ext uri="{D42A27DB-BD31-4B8C-83A1-F6EECF244321}">
                <p14:modId xmlns:p14="http://schemas.microsoft.com/office/powerpoint/2010/main" val="2408741959"/>
              </p:ext>
            </p:extLst>
          </p:nvPr>
        </p:nvGraphicFramePr>
        <p:xfrm>
          <a:off x="482844" y="3861176"/>
          <a:ext cx="8335274" cy="1036290"/>
        </p:xfrm>
        <a:graphic>
          <a:graphicData uri="http://schemas.openxmlformats.org/drawingml/2006/table">
            <a:tbl>
              <a:tblPr>
                <a:noFill/>
                <a:tableStyleId>{C677C8A4-767F-4AF1-BEED-ED81FFC7F6FE}</a:tableStyleId>
              </a:tblPr>
              <a:tblGrid>
                <a:gridCol w="286523">
                  <a:extLst>
                    <a:ext uri="{9D8B030D-6E8A-4147-A177-3AD203B41FA5}">
                      <a16:colId xmlns:a16="http://schemas.microsoft.com/office/drawing/2014/main" val="20000"/>
                    </a:ext>
                  </a:extLst>
                </a:gridCol>
                <a:gridCol w="8048751">
                  <a:extLst>
                    <a:ext uri="{9D8B030D-6E8A-4147-A177-3AD203B41FA5}">
                      <a16:colId xmlns:a16="http://schemas.microsoft.com/office/drawing/2014/main" val="20001"/>
                    </a:ext>
                  </a:extLst>
                </a:gridCol>
              </a:tblGrid>
              <a:tr h="483528">
                <a:tc>
                  <a:txBody>
                    <a:bodyPr/>
                    <a:lstStyle/>
                    <a:p>
                      <a:pPr marL="0" lvl="0" indent="0" algn="l" rtl="0">
                        <a:lnSpc>
                          <a:spcPct val="120000"/>
                        </a:lnSpc>
                        <a:spcBef>
                          <a:spcPts val="0"/>
                        </a:spcBef>
                        <a:spcAft>
                          <a:spcPts val="0"/>
                        </a:spcAft>
                        <a:buNone/>
                      </a:pPr>
                      <a:endParaRPr sz="1400" b="0" i="0" u="none" strike="noStrike" cap="none">
                        <a:solidFill>
                          <a:srgbClr val="0A2D50"/>
                        </a:solidFill>
                        <a:latin typeface="Georgia"/>
                        <a:ea typeface="Georgia"/>
                        <a:cs typeface="Arial"/>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285750" lvl="0" indent="-285750">
                        <a:buClr>
                          <a:srgbClr val="000000"/>
                        </a:buClr>
                        <a:buFont typeface="Arial"/>
                        <a:buChar char="•"/>
                      </a:pPr>
                      <a:r>
                        <a:rPr lang="en-US" sz="1400" b="0" i="0" u="none" strike="noStrike" cap="none" noProof="0">
                          <a:solidFill>
                            <a:srgbClr val="0A2D50"/>
                          </a:solidFill>
                          <a:latin typeface="Georgia"/>
                        </a:rPr>
                        <a:t>Analysis, design, </a:t>
                      </a:r>
                      <a:r>
                        <a:rPr lang="en-US" sz="1400" b="0" i="0" u="none" strike="noStrike" cap="none" noProof="0">
                          <a:solidFill>
                            <a:srgbClr val="0A2D50"/>
                          </a:solidFill>
                          <a:latin typeface="Georgia"/>
                          <a:sym typeface="Arial"/>
                        </a:rPr>
                        <a:t>and </a:t>
                      </a:r>
                      <a:r>
                        <a:rPr lang="en-US" sz="1400" b="0" i="0" u="none" strike="noStrike" cap="none" noProof="0">
                          <a:solidFill>
                            <a:srgbClr val="0A2D50"/>
                          </a:solidFill>
                          <a:latin typeface="Georgia"/>
                        </a:rPr>
                        <a:t>development</a:t>
                      </a:r>
                    </a:p>
                    <a:p>
                      <a:pPr marL="285750" lvl="1" indent="-285750">
                        <a:buClr>
                          <a:srgbClr val="000000"/>
                        </a:buClr>
                        <a:buFont typeface="Arial,Sans-Serif"/>
                        <a:buChar char="•"/>
                      </a:pPr>
                      <a:r>
                        <a:rPr lang="en-US" sz="1400" b="0" i="0" u="none" strike="noStrike" cap="none" noProof="0">
                          <a:solidFill>
                            <a:srgbClr val="0A2D50"/>
                          </a:solidFill>
                          <a:latin typeface="Georgia"/>
                        </a:rPr>
                        <a:t>Contribution </a:t>
                      </a:r>
                      <a:r>
                        <a:rPr lang="en-US" sz="1400" b="0" i="0" u="none" strike="noStrike" cap="none" noProof="0">
                          <a:solidFill>
                            <a:srgbClr val="0A2D50"/>
                          </a:solidFill>
                          <a:latin typeface="Georgia"/>
                          <a:sym typeface="Arial"/>
                        </a:rPr>
                        <a:t>to </a:t>
                      </a:r>
                      <a:r>
                        <a:rPr lang="en-US" sz="1400" b="0" i="0" u="none" strike="noStrike" cap="none" noProof="0">
                          <a:solidFill>
                            <a:srgbClr val="0A2D50"/>
                          </a:solidFill>
                          <a:latin typeface="Georgia"/>
                        </a:rPr>
                        <a:t>research outputs</a:t>
                      </a:r>
                    </a:p>
                    <a:p>
                      <a:pPr marL="285750" lvl="1" indent="-285750">
                        <a:buClr>
                          <a:srgbClr val="000000"/>
                        </a:buClr>
                        <a:buFont typeface="Arial,Sans-Serif"/>
                        <a:buChar char="•"/>
                      </a:pPr>
                      <a:r>
                        <a:rPr lang="en-US" sz="1400" b="0" i="0" u="none" strike="noStrike" cap="none" noProof="0">
                          <a:solidFill>
                            <a:srgbClr val="0A2D50"/>
                          </a:solidFill>
                          <a:latin typeface="Georgia"/>
                        </a:rPr>
                        <a:t>Maintenance (covered by Service Level Agreements)</a:t>
                      </a:r>
                    </a:p>
                    <a:p>
                      <a:pPr marL="285750" lvl="1" indent="-285750">
                        <a:buClr>
                          <a:srgbClr val="000000"/>
                        </a:buClr>
                        <a:buFont typeface="Arial,Sans-Serif"/>
                        <a:buChar char="•"/>
                      </a:pPr>
                      <a:r>
                        <a:rPr lang="en-US" sz="1400" b="0" i="0" u="none" strike="noStrike" cap="none" noProof="0">
                          <a:solidFill>
                            <a:srgbClr val="0A2D50"/>
                          </a:solidFill>
                          <a:latin typeface="Georgia"/>
                        </a:rPr>
                        <a:t>Project management</a:t>
                      </a:r>
                      <a:endParaRPr lang="en-US" sz="1400" b="0" i="0" u="none" strike="noStrike" cap="none" noProof="0">
                        <a:solidFill>
                          <a:srgbClr val="0A2D50"/>
                        </a:solidFill>
                        <a:latin typeface="Georgia"/>
                        <a:sym typeface="Arial"/>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5" name="Google Shape;80;p15">
            <a:extLst>
              <a:ext uri="{FF2B5EF4-FFF2-40B4-BE49-F238E27FC236}">
                <a16:creationId xmlns:a16="http://schemas.microsoft.com/office/drawing/2014/main" id="{1B082464-1EF5-206F-C568-30C2BCF19817}"/>
              </a:ext>
            </a:extLst>
          </p:cNvPr>
          <p:cNvSpPr txBox="1"/>
          <p:nvPr/>
        </p:nvSpPr>
        <p:spPr>
          <a:xfrm>
            <a:off x="405924" y="3522413"/>
            <a:ext cx="2700000" cy="288900"/>
          </a:xfrm>
          <a:prstGeom prst="rect">
            <a:avLst/>
          </a:prstGeom>
          <a:noFill/>
          <a:ln>
            <a:noFill/>
          </a:ln>
        </p:spPr>
        <p:txBody>
          <a:bodyPr spcFirstLastPara="1" wrap="square" lIns="82283" tIns="82283" rIns="82283" bIns="82283" anchor="ctr" anchorCtr="0">
            <a:noAutofit/>
          </a:bodyPr>
          <a:lstStyle/>
          <a:p>
            <a:pPr lvl="1"/>
            <a:r>
              <a:rPr lang="en-GB" b="1">
                <a:solidFill>
                  <a:srgbClr val="0070C0"/>
                </a:solidFill>
                <a:latin typeface="Georgia"/>
                <a:sym typeface="Georgia"/>
              </a:rPr>
              <a:t>Funded projects</a:t>
            </a:r>
            <a:endParaRPr lang="en-US">
              <a:solidFill>
                <a:srgbClr val="0070C0"/>
              </a:solidFill>
            </a:endParaRPr>
          </a:p>
        </p:txBody>
      </p:sp>
      <p:graphicFrame>
        <p:nvGraphicFramePr>
          <p:cNvPr id="6" name="Google Shape;150;p28">
            <a:extLst>
              <a:ext uri="{FF2B5EF4-FFF2-40B4-BE49-F238E27FC236}">
                <a16:creationId xmlns:a16="http://schemas.microsoft.com/office/drawing/2014/main" id="{6E0EA5D8-A364-6070-525F-45D1B000021B}"/>
              </a:ext>
            </a:extLst>
          </p:cNvPr>
          <p:cNvGraphicFramePr/>
          <p:nvPr>
            <p:extLst>
              <p:ext uri="{D42A27DB-BD31-4B8C-83A1-F6EECF244321}">
                <p14:modId xmlns:p14="http://schemas.microsoft.com/office/powerpoint/2010/main" val="385418205"/>
              </p:ext>
            </p:extLst>
          </p:nvPr>
        </p:nvGraphicFramePr>
        <p:xfrm>
          <a:off x="486274" y="4978905"/>
          <a:ext cx="8339130" cy="483528"/>
        </p:xfrm>
        <a:graphic>
          <a:graphicData uri="http://schemas.openxmlformats.org/drawingml/2006/table">
            <a:tbl>
              <a:tblPr>
                <a:noFill/>
                <a:tableStyleId>{C677C8A4-767F-4AF1-BEED-ED81FFC7F6FE}</a:tableStyleId>
              </a:tblPr>
              <a:tblGrid>
                <a:gridCol w="286655">
                  <a:extLst>
                    <a:ext uri="{9D8B030D-6E8A-4147-A177-3AD203B41FA5}">
                      <a16:colId xmlns:a16="http://schemas.microsoft.com/office/drawing/2014/main" val="20000"/>
                    </a:ext>
                  </a:extLst>
                </a:gridCol>
                <a:gridCol w="8052475">
                  <a:extLst>
                    <a:ext uri="{9D8B030D-6E8A-4147-A177-3AD203B41FA5}">
                      <a16:colId xmlns:a16="http://schemas.microsoft.com/office/drawing/2014/main" val="20001"/>
                    </a:ext>
                  </a:extLst>
                </a:gridCol>
              </a:tblGrid>
              <a:tr h="483528">
                <a:tc>
                  <a:txBody>
                    <a:bodyPr/>
                    <a:lstStyle/>
                    <a:p>
                      <a:pPr marL="0" lvl="0" indent="0" algn="l" rtl="0">
                        <a:lnSpc>
                          <a:spcPct val="120000"/>
                        </a:lnSpc>
                        <a:spcBef>
                          <a:spcPts val="0"/>
                        </a:spcBef>
                        <a:spcAft>
                          <a:spcPts val="0"/>
                        </a:spcAft>
                        <a:buNone/>
                      </a:pPr>
                      <a:endParaRPr sz="1400" b="0" i="0" u="none" strike="noStrike" cap="none">
                        <a:solidFill>
                          <a:srgbClr val="0A2D50"/>
                        </a:solidFill>
                        <a:latin typeface="Georgia"/>
                        <a:ea typeface="Georgia"/>
                        <a:cs typeface="Arial"/>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lvl="0" indent="0">
                        <a:buClr>
                          <a:srgbClr val="000000"/>
                        </a:buClr>
                        <a:buNone/>
                      </a:pPr>
                      <a:r>
                        <a:rPr lang="en-US" sz="1400" b="0" i="0" u="none" strike="noStrike" cap="none" noProof="0">
                          <a:solidFill>
                            <a:srgbClr val="0A2D50"/>
                          </a:solidFill>
                          <a:latin typeface="Georgia"/>
                        </a:rPr>
                        <a:t>See KDL </a:t>
                      </a:r>
                      <a:r>
                        <a:rPr lang="en-US" sz="1400" b="0" i="0" u="none" strike="noStrike" cap="none" noProof="0">
                          <a:solidFill>
                            <a:srgbClr val="0A2D50"/>
                          </a:solidFill>
                          <a:latin typeface="Georgia"/>
                          <a:cs typeface="Arial"/>
                          <a:sym typeface="Arial"/>
                          <a:hlinkClick r:id="" action="ppaction://noaction">
                            <a:extLst>
                              <a:ext uri="{A12FA001-AC4F-418D-AE19-62706E023703}">
                                <ahyp:hlinkClr xmlns:ahyp="http://schemas.microsoft.com/office/drawing/2018/hyperlinkcolor" val="tx"/>
                              </a:ext>
                            </a:extLst>
                          </a:hlinkClick>
                        </a:rPr>
                        <a:t>Agile-DSDM aligned project templates</a:t>
                      </a:r>
                      <a:endParaRPr lang="en-US" sz="1400" b="0" i="0" u="none" strike="noStrike" cap="none" noProof="0">
                        <a:solidFill>
                          <a:srgbClr val="0A2D50"/>
                        </a:solidFill>
                        <a:latin typeface="Georgia"/>
                        <a:cs typeface="Arial"/>
                        <a:sym typeface="Arial"/>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pic>
        <p:nvPicPr>
          <p:cNvPr id="12" name="Picture 11" descr="A diagram of a project&#10;&#10;Description automatically generated with low confidence">
            <a:extLst>
              <a:ext uri="{FF2B5EF4-FFF2-40B4-BE49-F238E27FC236}">
                <a16:creationId xmlns:a16="http://schemas.microsoft.com/office/drawing/2014/main" id="{4151C0F2-5A76-7D50-DE19-010B216A91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79" y="701173"/>
            <a:ext cx="5056640" cy="2860823"/>
          </a:xfrm>
          <a:prstGeom prst="rect">
            <a:avLst/>
          </a:prstGeom>
        </p:spPr>
      </p:pic>
      <p:pic>
        <p:nvPicPr>
          <p:cNvPr id="4" name="Picture 3">
            <a:extLst>
              <a:ext uri="{FF2B5EF4-FFF2-40B4-BE49-F238E27FC236}">
                <a16:creationId xmlns:a16="http://schemas.microsoft.com/office/drawing/2014/main" id="{0AEFF566-C0EF-385D-8429-6DA2C23A2431}"/>
              </a:ext>
            </a:extLst>
          </p:cNvPr>
          <p:cNvPicPr>
            <a:picLocks noChangeAspect="1"/>
          </p:cNvPicPr>
          <p:nvPr/>
        </p:nvPicPr>
        <p:blipFill>
          <a:blip r:embed="rId6"/>
          <a:stretch>
            <a:fillRect/>
          </a:stretch>
        </p:blipFill>
        <p:spPr>
          <a:xfrm>
            <a:off x="5590054" y="1651162"/>
            <a:ext cx="3226701" cy="1779114"/>
          </a:xfrm>
          <a:prstGeom prst="rect">
            <a:avLst/>
          </a:prstGeom>
        </p:spPr>
      </p:pic>
    </p:spTree>
    <p:extLst>
      <p:ext uri="{BB962C8B-B14F-4D97-AF65-F5344CB8AC3E}">
        <p14:creationId xmlns:p14="http://schemas.microsoft.com/office/powerpoint/2010/main" val="215986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r>
              <a:rPr lang="en-GB" sz="1800">
                <a:solidFill>
                  <a:srgbClr val="3C78D8"/>
                </a:solidFill>
                <a:latin typeface="Impact"/>
                <a:sym typeface="Impact"/>
              </a:rPr>
              <a:t>Capacity Allocation Priorities as TRAC-listed Research Facility</a:t>
            </a:r>
            <a:endParaRPr lang="en-US"/>
          </a:p>
        </p:txBody>
      </p:sp>
      <p:sp>
        <p:nvSpPr>
          <p:cNvPr id="160" name="Google Shape;160;p28"/>
          <p:cNvSpPr/>
          <p:nvPr/>
        </p:nvSpPr>
        <p:spPr>
          <a:xfrm>
            <a:off x="279725" y="4464200"/>
            <a:ext cx="124800" cy="67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FAE9258-9F44-2C48-816D-9D7BFB782D41}"/>
                  </a:ext>
                </a:extLst>
              </p14:cNvPr>
              <p14:cNvContentPartPr/>
              <p14:nvPr/>
            </p14:nvContentPartPr>
            <p14:xfrm>
              <a:off x="1130021" y="2027268"/>
              <a:ext cx="360" cy="360"/>
            </p14:xfrm>
          </p:contentPart>
        </mc:Choice>
        <mc:Fallback xmlns="">
          <p:pic>
            <p:nvPicPr>
              <p:cNvPr id="2" name="Ink 1">
                <a:extLst>
                  <a:ext uri="{FF2B5EF4-FFF2-40B4-BE49-F238E27FC236}">
                    <a16:creationId xmlns:a16="http://schemas.microsoft.com/office/drawing/2014/main" id="{3FAE9258-9F44-2C48-816D-9D7BFB782D41}"/>
                  </a:ext>
                </a:extLst>
              </p:cNvPr>
              <p:cNvPicPr/>
              <p:nvPr/>
            </p:nvPicPr>
            <p:blipFill>
              <a:blip r:embed="rId4"/>
              <a:stretch>
                <a:fillRect/>
              </a:stretch>
            </p:blipFill>
            <p:spPr>
              <a:xfrm>
                <a:off x="1121021" y="2018268"/>
                <a:ext cx="18000" cy="18000"/>
              </a:xfrm>
              <a:prstGeom prst="rect">
                <a:avLst/>
              </a:prstGeom>
            </p:spPr>
          </p:pic>
        </mc:Fallback>
      </mc:AlternateContent>
      <p:graphicFrame>
        <p:nvGraphicFramePr>
          <p:cNvPr id="3" name="Google Shape;150;p28">
            <a:extLst>
              <a:ext uri="{FF2B5EF4-FFF2-40B4-BE49-F238E27FC236}">
                <a16:creationId xmlns:a16="http://schemas.microsoft.com/office/drawing/2014/main" id="{97FD804C-6CD1-872A-B6EC-A4436983E307}"/>
              </a:ext>
            </a:extLst>
          </p:cNvPr>
          <p:cNvGraphicFramePr/>
          <p:nvPr>
            <p:extLst>
              <p:ext uri="{D42A27DB-BD31-4B8C-83A1-F6EECF244321}">
                <p14:modId xmlns:p14="http://schemas.microsoft.com/office/powerpoint/2010/main" val="2235386780"/>
              </p:ext>
            </p:extLst>
          </p:nvPr>
        </p:nvGraphicFramePr>
        <p:xfrm>
          <a:off x="524789" y="4519822"/>
          <a:ext cx="3141066" cy="909640"/>
        </p:xfrm>
        <a:graphic>
          <a:graphicData uri="http://schemas.openxmlformats.org/drawingml/2006/table">
            <a:tbl>
              <a:tblPr>
                <a:noFill/>
                <a:tableStyleId>{C677C8A4-767F-4AF1-BEED-ED81FFC7F6FE}</a:tableStyleId>
              </a:tblPr>
              <a:tblGrid>
                <a:gridCol w="208250">
                  <a:extLst>
                    <a:ext uri="{9D8B030D-6E8A-4147-A177-3AD203B41FA5}">
                      <a16:colId xmlns:a16="http://schemas.microsoft.com/office/drawing/2014/main" val="20000"/>
                    </a:ext>
                  </a:extLst>
                </a:gridCol>
                <a:gridCol w="2932816">
                  <a:extLst>
                    <a:ext uri="{9D8B030D-6E8A-4147-A177-3AD203B41FA5}">
                      <a16:colId xmlns:a16="http://schemas.microsoft.com/office/drawing/2014/main" val="20001"/>
                    </a:ext>
                  </a:extLst>
                </a:gridCol>
              </a:tblGrid>
              <a:tr h="909640">
                <a:tc>
                  <a:txBody>
                    <a:bodyPr/>
                    <a:lstStyle/>
                    <a:p>
                      <a:pPr marL="0" lvl="0" indent="0" algn="l" rtl="0">
                        <a:lnSpc>
                          <a:spcPct val="120000"/>
                        </a:lnSpc>
                        <a:spcBef>
                          <a:spcPts val="0"/>
                        </a:spcBef>
                        <a:spcAft>
                          <a:spcPts val="0"/>
                        </a:spcAft>
                        <a:buNone/>
                      </a:pPr>
                      <a:endParaRPr sz="1400" b="0" i="0" u="none" strike="noStrike" cap="none">
                        <a:solidFill>
                          <a:srgbClr val="0A2D50"/>
                        </a:solidFill>
                        <a:latin typeface="Georgia"/>
                        <a:ea typeface="Georgia"/>
                        <a:cs typeface="Arial"/>
                        <a:sym typeface="Georgia"/>
                      </a:endParaRPr>
                    </a:p>
                  </a:txBody>
                  <a:tcPr marL="91425" marR="91425" marT="91425" marB="91425">
                    <a:lnL w="38100" cap="flat" cmpd="sng">
                      <a:solidFill>
                        <a:srgbClr val="3C78D8"/>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tc>
                  <a:txBody>
                    <a:bodyPr/>
                    <a:lstStyle/>
                    <a:p>
                      <a:pPr marL="0" lvl="0" indent="0">
                        <a:buClr>
                          <a:srgbClr val="000000"/>
                        </a:buClr>
                        <a:buNone/>
                      </a:pPr>
                      <a:r>
                        <a:rPr lang="en-US" sz="1400" b="0" i="0" u="none" strike="noStrike" cap="none" noProof="0" dirty="0">
                          <a:solidFill>
                            <a:srgbClr val="0A2D50"/>
                          </a:solidFill>
                          <a:latin typeface="Georgia"/>
                          <a:cs typeface="Arial"/>
                        </a:rPr>
                        <a:t>Possible to offer but “cannot lead to an overshoot in TRAC billable hours”</a:t>
                      </a:r>
                      <a:endParaRPr lang="en-US" dirty="0">
                        <a:sym typeface="Arial"/>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5" name="Google Shape;80;p15">
            <a:extLst>
              <a:ext uri="{FF2B5EF4-FFF2-40B4-BE49-F238E27FC236}">
                <a16:creationId xmlns:a16="http://schemas.microsoft.com/office/drawing/2014/main" id="{1B082464-1EF5-206F-C568-30C2BCF19817}"/>
              </a:ext>
            </a:extLst>
          </p:cNvPr>
          <p:cNvSpPr txBox="1"/>
          <p:nvPr/>
        </p:nvSpPr>
        <p:spPr>
          <a:xfrm>
            <a:off x="485020" y="4122314"/>
            <a:ext cx="3886443" cy="288900"/>
          </a:xfrm>
          <a:prstGeom prst="rect">
            <a:avLst/>
          </a:prstGeom>
          <a:noFill/>
          <a:ln>
            <a:noFill/>
          </a:ln>
        </p:spPr>
        <p:txBody>
          <a:bodyPr spcFirstLastPara="1" wrap="square" lIns="82283" tIns="82283" rIns="82283" bIns="82283" anchor="ctr" anchorCtr="0">
            <a:noAutofit/>
          </a:bodyPr>
          <a:lstStyle/>
          <a:p>
            <a:pPr lvl="1"/>
            <a:r>
              <a:rPr lang="en-US" b="1">
                <a:solidFill>
                  <a:srgbClr val="0070C0"/>
                </a:solidFill>
                <a:latin typeface="Georgia"/>
                <a:sym typeface="Georgia"/>
              </a:rPr>
              <a:t>Commercial consultancy</a:t>
            </a:r>
            <a:endParaRPr lang="en-US" b="1">
              <a:solidFill>
                <a:srgbClr val="0070C0"/>
              </a:solidFill>
              <a:latin typeface="Georgia"/>
            </a:endParaRPr>
          </a:p>
        </p:txBody>
      </p:sp>
      <p:pic>
        <p:nvPicPr>
          <p:cNvPr id="4" name="Picture 3">
            <a:extLst>
              <a:ext uri="{FF2B5EF4-FFF2-40B4-BE49-F238E27FC236}">
                <a16:creationId xmlns:a16="http://schemas.microsoft.com/office/drawing/2014/main" id="{D94FFAF3-4CE5-2F38-2305-C969FCA62334}"/>
              </a:ext>
            </a:extLst>
          </p:cNvPr>
          <p:cNvPicPr>
            <a:picLocks noChangeAspect="1"/>
          </p:cNvPicPr>
          <p:nvPr/>
        </p:nvPicPr>
        <p:blipFill>
          <a:blip r:embed="rId5"/>
          <a:stretch>
            <a:fillRect/>
          </a:stretch>
        </p:blipFill>
        <p:spPr>
          <a:xfrm>
            <a:off x="6129178" y="827392"/>
            <a:ext cx="5359557" cy="3006518"/>
          </a:xfrm>
          <a:prstGeom prst="rect">
            <a:avLst/>
          </a:prstGeom>
        </p:spPr>
      </p:pic>
      <p:pic>
        <p:nvPicPr>
          <p:cNvPr id="6" name="Picture 5">
            <a:extLst>
              <a:ext uri="{FF2B5EF4-FFF2-40B4-BE49-F238E27FC236}">
                <a16:creationId xmlns:a16="http://schemas.microsoft.com/office/drawing/2014/main" id="{31E92F62-E1C2-FA1B-3F87-2DB87BAB91F6}"/>
              </a:ext>
            </a:extLst>
          </p:cNvPr>
          <p:cNvPicPr>
            <a:picLocks noChangeAspect="1"/>
          </p:cNvPicPr>
          <p:nvPr/>
        </p:nvPicPr>
        <p:blipFill>
          <a:blip r:embed="rId6"/>
          <a:stretch>
            <a:fillRect/>
          </a:stretch>
        </p:blipFill>
        <p:spPr>
          <a:xfrm>
            <a:off x="568931" y="897325"/>
            <a:ext cx="5488468" cy="2873029"/>
          </a:xfrm>
          <a:prstGeom prst="rect">
            <a:avLst/>
          </a:prstGeom>
        </p:spPr>
      </p:pic>
    </p:spTree>
    <p:extLst>
      <p:ext uri="{BB962C8B-B14F-4D97-AF65-F5344CB8AC3E}">
        <p14:creationId xmlns:p14="http://schemas.microsoft.com/office/powerpoint/2010/main" val="6410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sz="1800">
                <a:solidFill>
                  <a:srgbClr val="F1C232"/>
                </a:solidFill>
                <a:latin typeface="Impact"/>
                <a:sym typeface="Impact"/>
              </a:rPr>
              <a:t>Operational Overheads</a:t>
            </a:r>
            <a:endParaRPr lang="en-GB" sz="1800">
              <a:solidFill>
                <a:srgbClr val="F1C232"/>
              </a:solidFill>
              <a:latin typeface="Impac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1C232"/>
              </a:solidFill>
              <a:latin typeface="Impact"/>
              <a:ea typeface="Impact"/>
              <a:cs typeface="Impact"/>
              <a:sym typeface="Impact"/>
            </a:endParaRPr>
          </a:p>
        </p:txBody>
      </p:sp>
      <p:graphicFrame>
        <p:nvGraphicFramePr>
          <p:cNvPr id="266" name="Google Shape;266;p9"/>
          <p:cNvGraphicFramePr/>
          <p:nvPr>
            <p:extLst>
              <p:ext uri="{D42A27DB-BD31-4B8C-83A1-F6EECF244321}">
                <p14:modId xmlns:p14="http://schemas.microsoft.com/office/powerpoint/2010/main" val="413525573"/>
              </p:ext>
            </p:extLst>
          </p:nvPr>
        </p:nvGraphicFramePr>
        <p:xfrm>
          <a:off x="4191370" y="4159945"/>
          <a:ext cx="3813921" cy="408021"/>
        </p:xfrm>
        <a:graphic>
          <a:graphicData uri="http://schemas.openxmlformats.org/drawingml/2006/table">
            <a:tbl>
              <a:tblPr>
                <a:noFill/>
              </a:tblPr>
              <a:tblGrid>
                <a:gridCol w="208250">
                  <a:extLst>
                    <a:ext uri="{9D8B030D-6E8A-4147-A177-3AD203B41FA5}">
                      <a16:colId xmlns:a16="http://schemas.microsoft.com/office/drawing/2014/main" val="20000"/>
                    </a:ext>
                  </a:extLst>
                </a:gridCol>
                <a:gridCol w="3605671">
                  <a:extLst>
                    <a:ext uri="{9D8B030D-6E8A-4147-A177-3AD203B41FA5}">
                      <a16:colId xmlns:a16="http://schemas.microsoft.com/office/drawing/2014/main" val="20001"/>
                    </a:ext>
                  </a:extLst>
                </a:gridCol>
              </a:tblGrid>
              <a:tr h="329775">
                <a:tc>
                  <a:txBody>
                    <a:bodyPr/>
                    <a:lstStyle/>
                    <a:p>
                      <a:pPr marL="0" marR="0" lvl="0" indent="0" algn="l" rtl="0">
                        <a:lnSpc>
                          <a:spcPct val="115000"/>
                        </a:lnSpc>
                        <a:spcBef>
                          <a:spcPts val="0"/>
                        </a:spcBef>
                        <a:spcAft>
                          <a:spcPts val="0"/>
                        </a:spcAft>
                        <a:buClr>
                          <a:srgbClr val="000000"/>
                        </a:buClr>
                        <a:buSzPts val="1400"/>
                        <a:buFont typeface="Arial"/>
                        <a:buNone/>
                      </a:pPr>
                      <a:endParaRPr sz="1400" b="1" u="none" strike="noStrike" cap="none">
                        <a:solidFill>
                          <a:srgbClr val="0A2D50"/>
                        </a:solidFill>
                        <a:latin typeface="Georgia"/>
                        <a:ea typeface="Georgia"/>
                        <a:cs typeface="Georgia"/>
                        <a:sym typeface="Georgia"/>
                      </a:endParaRPr>
                    </a:p>
                  </a:txBody>
                  <a:tcPr marL="91425" marR="91425" marT="91425" marB="91425">
                    <a:lnL w="38100" cap="flat" cmpd="sng">
                      <a:solidFill>
                        <a:srgbClr val="F5B90F"/>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GB" sz="1400" b="0" u="none" strike="noStrike" cap="none">
                          <a:solidFill>
                            <a:srgbClr val="0A2D50"/>
                          </a:solidFill>
                          <a:latin typeface="Georgia"/>
                          <a:ea typeface="Georgia"/>
                          <a:cs typeface="Georgia"/>
                        </a:rPr>
                        <a:t>Lab Development</a:t>
                      </a:r>
                      <a:endParaRPr lang="en-GB" sz="1400" b="0" u="none" strike="noStrike" cap="none">
                        <a:solidFill>
                          <a:srgbClr val="0A2D50"/>
                        </a:solidFill>
                        <a:latin typeface="Georgia"/>
                        <a:ea typeface="Georgia"/>
                        <a:cs typeface="Georgia"/>
                        <a:sym typeface="Georgia"/>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267" name="Google Shape;267;p9"/>
          <p:cNvGraphicFramePr/>
          <p:nvPr>
            <p:extLst>
              <p:ext uri="{D42A27DB-BD31-4B8C-83A1-F6EECF244321}">
                <p14:modId xmlns:p14="http://schemas.microsoft.com/office/powerpoint/2010/main" val="1743755610"/>
              </p:ext>
            </p:extLst>
          </p:nvPr>
        </p:nvGraphicFramePr>
        <p:xfrm>
          <a:off x="4191369" y="3596833"/>
          <a:ext cx="4622863" cy="408021"/>
        </p:xfrm>
        <a:graphic>
          <a:graphicData uri="http://schemas.openxmlformats.org/drawingml/2006/table">
            <a:tbl>
              <a:tblPr>
                <a:noFill/>
              </a:tblPr>
              <a:tblGrid>
                <a:gridCol w="208250">
                  <a:extLst>
                    <a:ext uri="{9D8B030D-6E8A-4147-A177-3AD203B41FA5}">
                      <a16:colId xmlns:a16="http://schemas.microsoft.com/office/drawing/2014/main" val="20000"/>
                    </a:ext>
                  </a:extLst>
                </a:gridCol>
                <a:gridCol w="4414613">
                  <a:extLst>
                    <a:ext uri="{9D8B030D-6E8A-4147-A177-3AD203B41FA5}">
                      <a16:colId xmlns:a16="http://schemas.microsoft.com/office/drawing/2014/main" val="20001"/>
                    </a:ext>
                  </a:extLst>
                </a:gridCol>
              </a:tblGrid>
              <a:tr h="329775">
                <a:tc>
                  <a:txBody>
                    <a:bodyPr/>
                    <a:lstStyle/>
                    <a:p>
                      <a:pPr marL="0" marR="0" lvl="0" indent="0" algn="l" rtl="0">
                        <a:lnSpc>
                          <a:spcPct val="115000"/>
                        </a:lnSpc>
                        <a:spcBef>
                          <a:spcPts val="0"/>
                        </a:spcBef>
                        <a:spcAft>
                          <a:spcPts val="0"/>
                        </a:spcAft>
                        <a:buClr>
                          <a:srgbClr val="000000"/>
                        </a:buClr>
                        <a:buSzPts val="1400"/>
                        <a:buFont typeface="Arial"/>
                        <a:buNone/>
                      </a:pPr>
                      <a:endParaRPr sz="1400" b="1" u="none" strike="noStrike" cap="none">
                        <a:solidFill>
                          <a:srgbClr val="0A2D50"/>
                        </a:solidFill>
                        <a:latin typeface="Georgia"/>
                        <a:ea typeface="Georgia"/>
                        <a:cs typeface="Georgia"/>
                        <a:sym typeface="Georgia"/>
                      </a:endParaRPr>
                    </a:p>
                  </a:txBody>
                  <a:tcPr marL="91425" marR="91425" marT="91425" marB="91425">
                    <a:lnL w="38100" cap="flat" cmpd="sng">
                      <a:solidFill>
                        <a:srgbClr val="F5B90F"/>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F3F3F3"/>
                    </a:solidFill>
                  </a:tcPr>
                </a:tc>
                <a:tc>
                  <a:txBody>
                    <a:bodyPr/>
                    <a:lstStyle/>
                    <a:p>
                      <a:pPr marL="0" marR="0" lvl="0" indent="0" algn="l">
                        <a:lnSpc>
                          <a:spcPct val="114999"/>
                        </a:lnSpc>
                        <a:spcBef>
                          <a:spcPts val="0"/>
                        </a:spcBef>
                        <a:spcAft>
                          <a:spcPts val="0"/>
                        </a:spcAft>
                        <a:buNone/>
                      </a:pPr>
                      <a:r>
                        <a:rPr lang="en-GB" sz="1400" b="0" u="none" strike="noStrike" cap="none">
                          <a:solidFill>
                            <a:srgbClr val="0A2D50"/>
                          </a:solidFill>
                          <a:latin typeface="Georgia"/>
                        </a:rPr>
                        <a:t>Community/</a:t>
                      </a:r>
                      <a:r>
                        <a:rPr lang="en-GB" sz="1400" b="0" u="none" strike="noStrike" cap="none" err="1">
                          <a:solidFill>
                            <a:srgbClr val="0A2D50"/>
                          </a:solidFill>
                          <a:latin typeface="Georgia"/>
                        </a:rPr>
                        <a:t>ies</a:t>
                      </a:r>
                      <a:endParaRPr b="0" err="1">
                        <a:sym typeface="Georgia"/>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8" name="Google Shape;267;p9">
            <a:extLst>
              <a:ext uri="{FF2B5EF4-FFF2-40B4-BE49-F238E27FC236}">
                <a16:creationId xmlns:a16="http://schemas.microsoft.com/office/drawing/2014/main" id="{ADFDC788-B148-9730-530B-0245C3383EA5}"/>
              </a:ext>
            </a:extLst>
          </p:cNvPr>
          <p:cNvGraphicFramePr/>
          <p:nvPr>
            <p:extLst>
              <p:ext uri="{D42A27DB-BD31-4B8C-83A1-F6EECF244321}">
                <p14:modId xmlns:p14="http://schemas.microsoft.com/office/powerpoint/2010/main" val="980630526"/>
              </p:ext>
            </p:extLst>
          </p:nvPr>
        </p:nvGraphicFramePr>
        <p:xfrm>
          <a:off x="4191369" y="4687115"/>
          <a:ext cx="2833976" cy="408021"/>
        </p:xfrm>
        <a:graphic>
          <a:graphicData uri="http://schemas.openxmlformats.org/drawingml/2006/table">
            <a:tbl>
              <a:tblPr>
                <a:noFill/>
              </a:tblPr>
              <a:tblGrid>
                <a:gridCol w="208250">
                  <a:extLst>
                    <a:ext uri="{9D8B030D-6E8A-4147-A177-3AD203B41FA5}">
                      <a16:colId xmlns:a16="http://schemas.microsoft.com/office/drawing/2014/main" val="20000"/>
                    </a:ext>
                  </a:extLst>
                </a:gridCol>
                <a:gridCol w="2625726">
                  <a:extLst>
                    <a:ext uri="{9D8B030D-6E8A-4147-A177-3AD203B41FA5}">
                      <a16:colId xmlns:a16="http://schemas.microsoft.com/office/drawing/2014/main" val="20001"/>
                    </a:ext>
                  </a:extLst>
                </a:gridCol>
              </a:tblGrid>
              <a:tr h="329775">
                <a:tc>
                  <a:txBody>
                    <a:bodyPr/>
                    <a:lstStyle/>
                    <a:p>
                      <a:pPr marL="0" marR="0" lvl="0" indent="0" algn="l" rtl="0">
                        <a:lnSpc>
                          <a:spcPct val="115000"/>
                        </a:lnSpc>
                        <a:spcBef>
                          <a:spcPts val="0"/>
                        </a:spcBef>
                        <a:spcAft>
                          <a:spcPts val="0"/>
                        </a:spcAft>
                        <a:buClr>
                          <a:srgbClr val="000000"/>
                        </a:buClr>
                        <a:buSzPts val="1400"/>
                        <a:buFont typeface="Arial"/>
                        <a:buNone/>
                      </a:pPr>
                      <a:endParaRPr sz="1400" b="1" u="none" strike="noStrike" cap="none">
                        <a:solidFill>
                          <a:srgbClr val="0A2D50"/>
                        </a:solidFill>
                        <a:latin typeface="Georgia"/>
                        <a:ea typeface="Georgia"/>
                        <a:cs typeface="Georgia"/>
                        <a:sym typeface="Georgia"/>
                      </a:endParaRPr>
                    </a:p>
                  </a:txBody>
                  <a:tcPr marL="91425" marR="91425" marT="91425" marB="91425">
                    <a:lnL w="38100" cap="flat" cmpd="sng">
                      <a:solidFill>
                        <a:srgbClr val="F5B90F"/>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F3F3F3"/>
                    </a:solidFill>
                  </a:tcPr>
                </a:tc>
                <a:tc>
                  <a:txBody>
                    <a:bodyPr/>
                    <a:lstStyle/>
                    <a:p>
                      <a:pPr marL="0" marR="0" lvl="0" indent="0" algn="l">
                        <a:lnSpc>
                          <a:spcPct val="114999"/>
                        </a:lnSpc>
                        <a:spcBef>
                          <a:spcPts val="0"/>
                        </a:spcBef>
                        <a:spcAft>
                          <a:spcPts val="0"/>
                        </a:spcAft>
                        <a:buNone/>
                      </a:pPr>
                      <a:r>
                        <a:rPr lang="en-GB" sz="1400" b="0" u="none" strike="noStrike" cap="none">
                          <a:solidFill>
                            <a:srgbClr val="0A2D50"/>
                          </a:solidFill>
                          <a:latin typeface="Georgia"/>
                        </a:rPr>
                        <a:t>Personal Development</a:t>
                      </a:r>
                      <a:endParaRPr b="0">
                        <a:sym typeface="Georgia"/>
                      </a:endParaRPr>
                    </a:p>
                  </a:txBody>
                  <a:tcPr marL="91425" marR="91425" marT="91425" marB="91425">
                    <a:lnL w="9525" cap="flat" cmpd="sng">
                      <a:solidFill>
                        <a:srgbClr val="F3F3F3"/>
                      </a:solidFill>
                      <a:prstDash val="solid"/>
                      <a:round/>
                      <a:headEnd type="none" w="sm" len="sm"/>
                      <a:tailEnd type="none" w="sm" len="sm"/>
                    </a:lnL>
                    <a:lnR w="76200"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pSp>
        <p:nvGrpSpPr>
          <p:cNvPr id="3" name="Group 2">
            <a:extLst>
              <a:ext uri="{FF2B5EF4-FFF2-40B4-BE49-F238E27FC236}">
                <a16:creationId xmlns:a16="http://schemas.microsoft.com/office/drawing/2014/main" id="{7FA3A0F0-29DF-12DE-1854-FF9B2FCC21F5}"/>
              </a:ext>
            </a:extLst>
          </p:cNvPr>
          <p:cNvGrpSpPr/>
          <p:nvPr/>
        </p:nvGrpSpPr>
        <p:grpSpPr>
          <a:xfrm>
            <a:off x="4175947" y="769191"/>
            <a:ext cx="3522896" cy="2637646"/>
            <a:chOff x="4175947" y="769191"/>
            <a:chExt cx="3522896" cy="2637646"/>
          </a:xfrm>
        </p:grpSpPr>
        <p:pic>
          <p:nvPicPr>
            <p:cNvPr id="9" name="Picture 8" descr="McMurdo Station, Antarctica">
              <a:extLst>
                <a:ext uri="{FF2B5EF4-FFF2-40B4-BE49-F238E27FC236}">
                  <a16:creationId xmlns:a16="http://schemas.microsoft.com/office/drawing/2014/main" id="{1329249A-0A99-352A-D4EE-E98D44126AD2}"/>
                </a:ext>
              </a:extLst>
            </p:cNvPr>
            <p:cNvPicPr>
              <a:picLocks noChangeAspect="1"/>
            </p:cNvPicPr>
            <p:nvPr/>
          </p:nvPicPr>
          <p:blipFill>
            <a:blip r:embed="rId3"/>
            <a:stretch>
              <a:fillRect/>
            </a:stretch>
          </p:blipFill>
          <p:spPr>
            <a:xfrm>
              <a:off x="4175947" y="769191"/>
              <a:ext cx="3522896" cy="2636123"/>
            </a:xfrm>
            <a:prstGeom prst="rect">
              <a:avLst/>
            </a:prstGeom>
          </p:spPr>
        </p:pic>
        <p:sp>
          <p:nvSpPr>
            <p:cNvPr id="11" name="Google Shape;409;p22">
              <a:extLst>
                <a:ext uri="{FF2B5EF4-FFF2-40B4-BE49-F238E27FC236}">
                  <a16:creationId xmlns:a16="http://schemas.microsoft.com/office/drawing/2014/main" id="{94810369-7EBE-C67F-6C2E-7F2F247B50F7}"/>
                </a:ext>
              </a:extLst>
            </p:cNvPr>
            <p:cNvSpPr txBox="1"/>
            <p:nvPr/>
          </p:nvSpPr>
          <p:spPr>
            <a:xfrm>
              <a:off x="5360711" y="3191434"/>
              <a:ext cx="2291937" cy="21540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r>
                <a:rPr lang="en-GB" sz="800" b="0" i="0" u="none" strike="noStrike" cap="none">
                  <a:solidFill>
                    <a:schemeClr val="dk2"/>
                  </a:solidFill>
                  <a:latin typeface="Kings"/>
                  <a:ea typeface="Kings"/>
                  <a:cs typeface="Kings"/>
                  <a:sym typeface="Kings"/>
                </a:rPr>
                <a:t>Photo by Bryan Goff on </a:t>
              </a:r>
              <a:r>
                <a:rPr lang="en-GB" sz="800" b="0" i="0" u="none" strike="noStrike" cap="none" err="1">
                  <a:solidFill>
                    <a:schemeClr val="dk2"/>
                  </a:solidFill>
                  <a:latin typeface="Kings"/>
                  <a:ea typeface="Kings"/>
                  <a:cs typeface="Kings"/>
                  <a:sym typeface="Kings"/>
                </a:rPr>
                <a:t>Unsplash</a:t>
              </a:r>
              <a:endParaRPr lang="en-US" sz="800" b="0" i="0" u="none" strike="noStrike" cap="none">
                <a:solidFill>
                  <a:schemeClr val="dk2"/>
                </a:solidFill>
                <a:latin typeface="Arial"/>
                <a:ea typeface="Arial"/>
                <a:cs typeface="Arial"/>
              </a:endParaRPr>
            </a:p>
          </p:txBody>
        </p:sp>
      </p:grpSp>
      <p:pic>
        <p:nvPicPr>
          <p:cNvPr id="4" name="Picture 3">
            <a:extLst>
              <a:ext uri="{FF2B5EF4-FFF2-40B4-BE49-F238E27FC236}">
                <a16:creationId xmlns:a16="http://schemas.microsoft.com/office/drawing/2014/main" id="{33567DF1-A47B-01C3-B8E8-5DD238C1869F}"/>
              </a:ext>
            </a:extLst>
          </p:cNvPr>
          <p:cNvPicPr>
            <a:picLocks noChangeAspect="1"/>
          </p:cNvPicPr>
          <p:nvPr/>
        </p:nvPicPr>
        <p:blipFill>
          <a:blip r:embed="rId4"/>
          <a:stretch>
            <a:fillRect/>
          </a:stretch>
        </p:blipFill>
        <p:spPr>
          <a:xfrm>
            <a:off x="601276" y="767378"/>
            <a:ext cx="3378597" cy="4589226"/>
          </a:xfrm>
          <a:prstGeom prst="rect">
            <a:avLst/>
          </a:prstGeom>
        </p:spPr>
      </p:pic>
    </p:spTree>
    <p:extLst>
      <p:ext uri="{BB962C8B-B14F-4D97-AF65-F5344CB8AC3E}">
        <p14:creationId xmlns:p14="http://schemas.microsoft.com/office/powerpoint/2010/main" val="368232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animEffect transition="in" filter="fade">
                                      <p:cBhvr>
                                        <p:cTn id="11" dur="1000"/>
                                        <p:tgtEl>
                                          <p:spTgt spid="26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3"/>
          <p:cNvSpPr txBox="1"/>
          <p:nvPr/>
        </p:nvSpPr>
        <p:spPr>
          <a:xfrm>
            <a:off x="1452357" y="215905"/>
            <a:ext cx="5963400" cy="362700"/>
          </a:xfrm>
          <a:prstGeom prst="rect">
            <a:avLst/>
          </a:prstGeom>
          <a:noFill/>
          <a:ln>
            <a:noFill/>
          </a:ln>
        </p:spPr>
        <p:txBody>
          <a:bodyPr spcFirstLastPara="1" wrap="square" lIns="91425" tIns="91425" rIns="91425" bIns="91425" anchor="t" anchorCtr="0">
            <a:noAutofit/>
          </a:bodyPr>
          <a:lstStyle/>
          <a:p>
            <a:pPr lvl="1">
              <a:buSzPts val="1400"/>
            </a:pPr>
            <a:r>
              <a:rPr lang="en-GB" sz="1800">
                <a:solidFill>
                  <a:srgbClr val="00B9E1"/>
                </a:solidFill>
                <a:latin typeface="Impact"/>
                <a:sym typeface="Georgia"/>
              </a:rPr>
              <a:t>Research Services Catalogue</a:t>
            </a:r>
            <a:endParaRPr lang="en-GB" sz="1800">
              <a:solidFill>
                <a:srgbClr val="00B9E1"/>
              </a:solidFill>
              <a:latin typeface="Impact"/>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9E1"/>
              </a:solidFill>
              <a:latin typeface="Impact"/>
              <a:ea typeface="Impact"/>
              <a:cs typeface="Impact"/>
              <a:sym typeface="Impact"/>
            </a:endParaRPr>
          </a:p>
        </p:txBody>
      </p:sp>
      <p:sp>
        <p:nvSpPr>
          <p:cNvPr id="382" name="Google Shape;382;p43"/>
          <p:cNvSpPr txBox="1"/>
          <p:nvPr/>
        </p:nvSpPr>
        <p:spPr>
          <a:xfrm>
            <a:off x="4057896" y="3822183"/>
            <a:ext cx="5569200" cy="1347900"/>
          </a:xfrm>
          <a:prstGeom prst="rect">
            <a:avLst/>
          </a:prstGeom>
          <a:noFill/>
          <a:ln>
            <a:noFill/>
          </a:ln>
        </p:spPr>
        <p:txBody>
          <a:bodyPr spcFirstLastPara="1" wrap="square" lIns="91425" tIns="91425" rIns="91425" bIns="91425" anchor="ctr" anchorCtr="0">
            <a:noAutofit/>
          </a:bodyPr>
          <a:lstStyle/>
          <a:p>
            <a:pPr lvl="1">
              <a:buSzPts val="1400"/>
            </a:pPr>
            <a:r>
              <a:rPr lang="en-GB" sz="1600" b="1" dirty="0">
                <a:solidFill>
                  <a:srgbClr val="00B9E1"/>
                </a:solidFill>
                <a:latin typeface="Georgia"/>
                <a:sym typeface="Georgia"/>
              </a:rPr>
              <a:t>Digital Research and</a:t>
            </a:r>
            <a:endParaRPr lang="en-US" sz="1600" b="1" dirty="0">
              <a:solidFill>
                <a:srgbClr val="00B9E1"/>
              </a:solidFill>
              <a:latin typeface="Georgia"/>
              <a:sym typeface="Georgia"/>
            </a:endParaRPr>
          </a:p>
          <a:p>
            <a:pPr lvl="1">
              <a:buSzPts val="1400"/>
            </a:pPr>
            <a:r>
              <a:rPr lang="en-GB" sz="1600" b="1" dirty="0">
                <a:solidFill>
                  <a:srgbClr val="00B9E1"/>
                </a:solidFill>
                <a:latin typeface="Georgia"/>
                <a:sym typeface="Georgia"/>
              </a:rPr>
              <a:t>Data Capacity Development</a:t>
            </a:r>
            <a:endParaRPr sz="1600" b="1" dirty="0">
              <a:solidFill>
                <a:srgbClr val="00B9E1"/>
              </a:solidFill>
              <a:latin typeface="Georgia"/>
            </a:endParaRPr>
          </a:p>
        </p:txBody>
      </p:sp>
      <p:pic>
        <p:nvPicPr>
          <p:cNvPr id="5" name="Picture 4" descr="Table&#10;&#10;Description automatically generated">
            <a:extLst>
              <a:ext uri="{FF2B5EF4-FFF2-40B4-BE49-F238E27FC236}">
                <a16:creationId xmlns:a16="http://schemas.microsoft.com/office/drawing/2014/main" id="{15623B0B-DB0B-E120-B44D-51D82EE7F381}"/>
              </a:ext>
            </a:extLst>
          </p:cNvPr>
          <p:cNvPicPr>
            <a:picLocks noChangeAspect="1"/>
          </p:cNvPicPr>
          <p:nvPr/>
        </p:nvPicPr>
        <p:blipFill>
          <a:blip r:embed="rId3"/>
          <a:stretch>
            <a:fillRect/>
          </a:stretch>
        </p:blipFill>
        <p:spPr>
          <a:xfrm>
            <a:off x="3117615" y="730639"/>
            <a:ext cx="5576699" cy="3089431"/>
          </a:xfrm>
          <a:prstGeom prst="rect">
            <a:avLst/>
          </a:prstGeom>
        </p:spPr>
      </p:pic>
      <p:sp>
        <p:nvSpPr>
          <p:cNvPr id="6" name="Rectangle 5">
            <a:extLst>
              <a:ext uri="{FF2B5EF4-FFF2-40B4-BE49-F238E27FC236}">
                <a16:creationId xmlns:a16="http://schemas.microsoft.com/office/drawing/2014/main" id="{C5D8E39E-72AB-587A-C2A0-6B3A6AA27A4B}"/>
              </a:ext>
            </a:extLst>
          </p:cNvPr>
          <p:cNvSpPr/>
          <p:nvPr/>
        </p:nvSpPr>
        <p:spPr>
          <a:xfrm>
            <a:off x="3185909" y="1921002"/>
            <a:ext cx="4133142" cy="15455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06;p32">
            <a:extLst>
              <a:ext uri="{FF2B5EF4-FFF2-40B4-BE49-F238E27FC236}">
                <a16:creationId xmlns:a16="http://schemas.microsoft.com/office/drawing/2014/main" id="{85F229F3-1095-BFB1-EB13-8A1761B09B2A}"/>
              </a:ext>
            </a:extLst>
          </p:cNvPr>
          <p:cNvSpPr/>
          <p:nvPr/>
        </p:nvSpPr>
        <p:spPr>
          <a:xfrm>
            <a:off x="1782746" y="2125285"/>
            <a:ext cx="1230300" cy="1241100"/>
          </a:xfrm>
          <a:prstGeom prst="stripedRightArrow">
            <a:avLst>
              <a:gd name="adj1" fmla="val 50000"/>
              <a:gd name="adj2" fmla="val 50000"/>
            </a:avLst>
          </a:prstGeom>
          <a:noFill/>
          <a:ln w="28575" cap="flat"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6CE40604-C5C8-38D3-7A56-58B981BED12B}"/>
              </a:ext>
            </a:extLst>
          </p:cNvPr>
          <p:cNvPicPr>
            <a:picLocks noChangeAspect="1"/>
          </p:cNvPicPr>
          <p:nvPr/>
        </p:nvPicPr>
        <p:blipFill>
          <a:blip r:embed="rId4"/>
          <a:stretch>
            <a:fillRect/>
          </a:stretch>
        </p:blipFill>
        <p:spPr>
          <a:xfrm>
            <a:off x="348323" y="3747703"/>
            <a:ext cx="3712281" cy="1771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p:bldP spid="6"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18501</TotalTime>
  <Words>675</Words>
  <Application>Microsoft Macintosh PowerPoint</Application>
  <PresentationFormat>On-screen Show (16:10)</PresentationFormat>
  <Paragraphs>102</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Calibri</vt:lpstr>
      <vt:lpstr>Quicksand</vt:lpstr>
      <vt:lpstr>Kings</vt:lpstr>
      <vt:lpstr>Impact</vt:lpstr>
      <vt:lpstr>Arial,Sans-Serif</vt:lpstr>
      <vt:lpstr>Arial</vt:lpstr>
      <vt:lpstr>Georgia</vt:lpstr>
      <vt:lpstr>Times</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Arianna Ciula</cp:lastModifiedBy>
  <cp:revision>58</cp:revision>
  <cp:lastPrinted>2023-05-31T15:43:10Z</cp:lastPrinted>
  <dcterms:modified xsi:type="dcterms:W3CDTF">2023-09-06T07:40:03Z</dcterms:modified>
</cp:coreProperties>
</file>